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6"/>
  </p:notesMasterIdLst>
  <p:sldIdLst>
    <p:sldId id="256" r:id="rId5"/>
    <p:sldId id="258" r:id="rId6"/>
    <p:sldId id="275" r:id="rId7"/>
    <p:sldId id="337" r:id="rId8"/>
    <p:sldId id="257" r:id="rId9"/>
    <p:sldId id="264" r:id="rId10"/>
    <p:sldId id="328" r:id="rId11"/>
    <p:sldId id="282" r:id="rId12"/>
    <p:sldId id="283" r:id="rId13"/>
    <p:sldId id="347" r:id="rId14"/>
    <p:sldId id="285" r:id="rId15"/>
    <p:sldId id="286" r:id="rId16"/>
    <p:sldId id="326" r:id="rId17"/>
    <p:sldId id="331" r:id="rId18"/>
    <p:sldId id="330" r:id="rId19"/>
    <p:sldId id="340" r:id="rId20"/>
    <p:sldId id="344" r:id="rId21"/>
    <p:sldId id="346" r:id="rId22"/>
    <p:sldId id="345" r:id="rId23"/>
    <p:sldId id="288" r:id="rId24"/>
    <p:sldId id="332" r:id="rId25"/>
    <p:sldId id="342" r:id="rId26"/>
    <p:sldId id="334" r:id="rId27"/>
    <p:sldId id="291" r:id="rId28"/>
    <p:sldId id="292" r:id="rId29"/>
    <p:sldId id="293" r:id="rId30"/>
    <p:sldId id="338" r:id="rId31"/>
    <p:sldId id="322" r:id="rId32"/>
    <p:sldId id="297" r:id="rId33"/>
    <p:sldId id="295" r:id="rId34"/>
    <p:sldId id="335" r:id="rId35"/>
    <p:sldId id="348" r:id="rId36"/>
    <p:sldId id="300" r:id="rId37"/>
    <p:sldId id="301" r:id="rId38"/>
    <p:sldId id="336" r:id="rId39"/>
    <p:sldId id="352" r:id="rId40"/>
    <p:sldId id="302" r:id="rId41"/>
    <p:sldId id="349" r:id="rId42"/>
    <p:sldId id="299" r:id="rId43"/>
    <p:sldId id="304" r:id="rId44"/>
    <p:sldId id="353" r:id="rId45"/>
    <p:sldId id="307" r:id="rId46"/>
    <p:sldId id="308" r:id="rId47"/>
    <p:sldId id="311" r:id="rId48"/>
    <p:sldId id="350" r:id="rId49"/>
    <p:sldId id="309" r:id="rId50"/>
    <p:sldId id="310" r:id="rId51"/>
    <p:sldId id="351" r:id="rId52"/>
    <p:sldId id="312" r:id="rId53"/>
    <p:sldId id="339" r:id="rId54"/>
    <p:sldId id="343" r:id="rId55"/>
  </p:sldIdLst>
  <p:sldSz cx="9144000" cy="6858000" type="screen4x3"/>
  <p:notesSz cx="7023100" cy="93091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95" autoAdjust="0"/>
    <p:restoredTop sz="89520" autoAdjust="0"/>
  </p:normalViewPr>
  <p:slideViewPr>
    <p:cSldViewPr>
      <p:cViewPr>
        <p:scale>
          <a:sx n="70" d="100"/>
          <a:sy n="70" d="100"/>
        </p:scale>
        <p:origin x="-1242" y="-180"/>
      </p:cViewPr>
      <p:guideLst>
        <p:guide orient="horz" pos="2160"/>
        <p:guide pos="2880"/>
      </p:guideLst>
    </p:cSldViewPr>
  </p:slideViewPr>
  <p:notesTextViewPr>
    <p:cViewPr>
      <p:scale>
        <a:sx n="1" d="1"/>
        <a:sy n="1" d="1"/>
      </p:scale>
      <p:origin x="0" y="0"/>
    </p:cViewPr>
  </p:notesTextViewPr>
  <p:sorterViewPr>
    <p:cViewPr>
      <p:scale>
        <a:sx n="100" d="100"/>
        <a:sy n="100" d="100"/>
      </p:scale>
      <p:origin x="0" y="6828"/>
    </p:cViewPr>
  </p:sorterViewPr>
  <p:notesViewPr>
    <p:cSldViewPr>
      <p:cViewPr>
        <p:scale>
          <a:sx n="100" d="100"/>
          <a:sy n="100" d="100"/>
        </p:scale>
        <p:origin x="-1842" y="136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0FD840C-EA1C-4BC1-A445-DA928F26D722}" type="datetimeFigureOut">
              <a:rPr lang="en-US" smtClean="0"/>
              <a:pPr/>
              <a:t>5/9/2014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C63D085-F661-4E63-B63D-FC02CFEA3C23}" type="slidenum">
              <a:rPr lang="en-US" smtClean="0"/>
              <a:pPr/>
              <a:t>‹#›</a:t>
            </a:fld>
            <a:endParaRPr lang="en-US"/>
          </a:p>
        </p:txBody>
      </p:sp>
    </p:spTree>
    <p:extLst>
      <p:ext uri="{BB962C8B-B14F-4D97-AF65-F5344CB8AC3E}">
        <p14:creationId xmlns:p14="http://schemas.microsoft.com/office/powerpoint/2010/main" val="339706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Display slide as you discuss the following talking points. Look at the </a:t>
            </a:r>
            <a:r>
              <a:rPr lang="en-US" dirty="0" smtClean="0"/>
              <a:t>Example</a:t>
            </a:r>
            <a:r>
              <a:rPr lang="en-US" baseline="0" dirty="0" smtClean="0"/>
              <a:t> Speaker’s Notes </a:t>
            </a:r>
            <a:r>
              <a:rPr lang="en-US" dirty="0" smtClean="0"/>
              <a:t>to see a suggestion of</a:t>
            </a:r>
            <a:r>
              <a:rPr lang="en-US" baseline="0" dirty="0" smtClean="0"/>
              <a:t> </a:t>
            </a:r>
            <a:r>
              <a:rPr lang="en-US" dirty="0" smtClean="0"/>
              <a:t>how </a:t>
            </a:r>
            <a:r>
              <a:rPr lang="en-US" dirty="0"/>
              <a:t>to talk about </a:t>
            </a:r>
            <a:r>
              <a:rPr lang="en-US" dirty="0" smtClean="0"/>
              <a:t>this section. </a:t>
            </a:r>
            <a:r>
              <a:rPr lang="en-US" dirty="0"/>
              <a:t>Make sure everyone signs </a:t>
            </a:r>
            <a:r>
              <a:rPr lang="en-US" dirty="0" smtClean="0"/>
              <a:t>in on the sign in sheet. </a:t>
            </a:r>
            <a:endParaRPr lang="en-US" dirty="0"/>
          </a:p>
          <a:p>
            <a:pPr defTabSz="933237">
              <a:defRPr/>
            </a:pPr>
            <a:endParaRPr lang="en-US" b="1" dirty="0"/>
          </a:p>
          <a:p>
            <a:r>
              <a:rPr lang="en-US" b="1" dirty="0"/>
              <a:t>Talking Points:  </a:t>
            </a:r>
            <a:endParaRPr lang="en-US" sz="1100"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Introduce yourself and co-facilitator.</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Welcome participants, give name of training, housekeeping details.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Ground Rules:</a:t>
            </a:r>
            <a:endParaRPr lang="en-US" sz="11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No one leaves without speaking to one of the facilitators first  (You may need to make a call, take a bathroom break, or you may have a response to the training and need some time to collect your thoughts.) </a:t>
            </a:r>
            <a:endParaRPr lang="en-US" sz="11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Everyone is expected to participate. </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Treat each other with respect and as equals.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 sensitive to the experiences of others in the class, and cultural diversity issues.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Don’t belittle other participants, use disparaging or derogatory language, or stigmatize others.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Someone (</a:t>
            </a:r>
            <a:r>
              <a:rPr lang="en-US" sz="1200" i="1" kern="1200" dirty="0" smtClean="0">
                <a:solidFill>
                  <a:schemeClr val="tx1"/>
                </a:solidFill>
                <a:effectLst/>
                <a:latin typeface="+mn-lt"/>
                <a:ea typeface="+mn-ea"/>
                <a:cs typeface="+mn-cs"/>
              </a:rPr>
              <a:t>name person</a:t>
            </a:r>
            <a:r>
              <a:rPr lang="en-US" sz="1200" kern="1200" dirty="0" smtClean="0">
                <a:solidFill>
                  <a:schemeClr val="tx1"/>
                </a:solidFill>
                <a:effectLst/>
                <a:latin typeface="+mn-lt"/>
                <a:ea typeface="+mn-ea"/>
                <a:cs typeface="+mn-cs"/>
              </a:rPr>
              <a:t>) is standing by if you need to talk.</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Trainees introduce themselves.</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 600-63 states that ACE-SI is a 4-hour training module for military and civilian junior leaders and first-line supervisors, as determined by the unit commander.  This is a one-time training requirement.  The key learning objective is to train the skills required to intervene in a suicide situation.</a:t>
            </a:r>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a:t>
            </a:fld>
            <a:endParaRPr lang="en-US" dirty="0"/>
          </a:p>
        </p:txBody>
      </p:sp>
    </p:spTree>
    <p:extLst>
      <p:ext uri="{BB962C8B-B14F-4D97-AF65-F5344CB8AC3E}">
        <p14:creationId xmlns:p14="http://schemas.microsoft.com/office/powerpoint/2010/main" val="1741728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Display slide and summarize what they have learned in this lesson.</a:t>
            </a:r>
          </a:p>
          <a:p>
            <a:endParaRPr lang="en-US" b="1" dirty="0"/>
          </a:p>
          <a:p>
            <a:r>
              <a:rPr lang="en-US" b="1" dirty="0"/>
              <a:t>Talking Points:  </a:t>
            </a:r>
            <a:endParaRPr lang="en-US" dirty="0"/>
          </a:p>
          <a:p>
            <a:pPr marL="174982" indent="-174982">
              <a:buFont typeface="Arial" pitchFamily="34" charset="0"/>
              <a:buChar char="•"/>
            </a:pPr>
            <a:r>
              <a:rPr lang="en-US" dirty="0"/>
              <a:t>Slide shows what we have done in this lesson.</a:t>
            </a:r>
          </a:p>
          <a:p>
            <a:pPr marL="174982" indent="-174982">
              <a:buFont typeface="Arial" pitchFamily="34" charset="0"/>
              <a:buChar char="•"/>
            </a:pPr>
            <a:r>
              <a:rPr lang="en-US" dirty="0" smtClean="0"/>
              <a:t>Any </a:t>
            </a:r>
            <a:r>
              <a:rPr lang="en-US" dirty="0"/>
              <a:t>questions?</a:t>
            </a:r>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10</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Give the participants a 10 minute break, remind them of the time to return,</a:t>
            </a:r>
          </a:p>
          <a:p>
            <a:r>
              <a:rPr lang="en-US" dirty="0"/>
              <a:t>state again that no one should completely leave the training without talking to one of the facilitators.</a:t>
            </a:r>
          </a:p>
          <a:p>
            <a:endParaRPr lang="en-US" b="1" dirty="0"/>
          </a:p>
          <a:p>
            <a:r>
              <a:rPr lang="en-US" b="1" dirty="0"/>
              <a:t>Talking Points:  </a:t>
            </a:r>
            <a:endParaRPr lang="en-US" dirty="0"/>
          </a:p>
          <a:p>
            <a:pPr marL="174982" indent="-174982">
              <a:buFont typeface="Arial" pitchFamily="34" charset="0"/>
              <a:buChar char="•"/>
            </a:pPr>
            <a:r>
              <a:rPr lang="en-US" dirty="0"/>
              <a:t>10 minute break.</a:t>
            </a:r>
          </a:p>
          <a:p>
            <a:pPr marL="174982" indent="-174982">
              <a:buFont typeface="Arial" pitchFamily="34" charset="0"/>
              <a:buChar char="•"/>
            </a:pPr>
            <a:r>
              <a:rPr lang="en-US" dirty="0"/>
              <a:t>Be back in the room by _______.</a:t>
            </a:r>
          </a:p>
          <a:p>
            <a:pPr marL="174982" indent="-174982">
              <a:buFont typeface="Arial" pitchFamily="34" charset="0"/>
              <a:buChar char="•"/>
            </a:pPr>
            <a:r>
              <a:rPr lang="en-US" dirty="0"/>
              <a:t>Do not leave the training without talking to a facilitator.</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11</a:t>
            </a:fld>
            <a:endParaRPr lang="en-US"/>
          </a:p>
        </p:txBody>
      </p:sp>
    </p:spTree>
    <p:extLst>
      <p:ext uri="{BB962C8B-B14F-4D97-AF65-F5344CB8AC3E}">
        <p14:creationId xmlns:p14="http://schemas.microsoft.com/office/powerpoint/2010/main" val="47877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Ask each group to select a new leader/recorder and a new timekeeper. Direct attention to the words on the slide but do not read them.</a:t>
            </a:r>
          </a:p>
          <a:p>
            <a:r>
              <a:rPr lang="en-US" dirty="0"/>
              <a:t>Point out the that the Handout contains the definitions for “Risk Factors,” Protective Factors,” “Warning Signs,” and “Stigma. ”</a:t>
            </a:r>
            <a:endParaRPr lang="en-US" dirty="0" smtClean="0">
              <a:effectLst/>
            </a:endParaRPr>
          </a:p>
          <a:p>
            <a:endParaRPr lang="en-US"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Please look at the learning objectives on the slide.</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Lesson 2 we will be working in our groups.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should select a new leader/recorder and a new timekeeper now.</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the definitions of risk and protective factors, stigma, and warning signs in the handouts.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Warning signs, risk factors and protective factors apply to Soldiers, Army Civilians and Family members.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12</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Before displaying slide, ask for call outs from all the groups on what they believe a risk factor, protective factor, and warning sign is. Point out the definitions on the slide and in the handouts. These definitions should be used in the exercises as needed. </a:t>
            </a:r>
          </a:p>
          <a:p>
            <a:endParaRPr lang="en-US" b="1" dirty="0"/>
          </a:p>
          <a:p>
            <a:r>
              <a:rPr lang="en-US" b="1" dirty="0"/>
              <a:t>Talking Points: </a:t>
            </a:r>
          </a:p>
          <a:p>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Definitions on screen and in handouts.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Risk and Warning signs may sometimes overlap but warning signs indicate imminent danger of suicide.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exercise will give you practice identifying these.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Everyone has risk in their lives, but not everyone will think about suicide.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Warning signs, risk factors and protective factors apply to Soldiers, Army Civilians and Family members.</a:t>
            </a:r>
          </a:p>
          <a:p>
            <a:pPr marL="0" indent="0">
              <a:buFont typeface="Arial" pitchFamily="34" charset="0"/>
              <a:buNone/>
            </a:pP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Briefly discuss the various examples as how they relate to the definitions given previously while displaying slide. If time permits discuss the examples with the class by asking one or more of the groups if they have anything to add or if they have questions</a:t>
            </a:r>
            <a:r>
              <a:rPr lang="en-US" dirty="0" smtClean="0"/>
              <a:t>.  Use the Example Speaker’s Notes</a:t>
            </a:r>
            <a:r>
              <a:rPr lang="en-US" baseline="0" dirty="0" smtClean="0"/>
              <a:t> for additional ideas.</a:t>
            </a:r>
            <a:endParaRPr lang="en-US" dirty="0"/>
          </a:p>
          <a:p>
            <a:pPr defTabSz="933237">
              <a:defRPr/>
            </a:pPr>
            <a:endParaRPr lang="en-US"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They have the definitions in their handouts for Risk Factors and Protective Factors.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Any disagreement about what is or is not a risk factor or protective factor?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Look at the definitions if necessary.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Everyone has risk in their lives, but not everyone will think about suicide.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Use the definitions and these examples to assist you in the upcoming exercises.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warning signs, risk factors and protective factors are the same for Soldiers, Army Civilians and Family members.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14</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Display this slide and discuss the definition of </a:t>
            </a:r>
            <a:r>
              <a:rPr lang="en-US" dirty="0" smtClean="0"/>
              <a:t>Stigma and actions that can result from or cause stigma. Use your Example Speaker’s Notes for ideas.</a:t>
            </a:r>
            <a:endParaRPr lang="en-US" dirty="0"/>
          </a:p>
          <a:p>
            <a:endParaRPr lang="en-US" b="1" dirty="0"/>
          </a:p>
          <a:p>
            <a:r>
              <a:rPr lang="en-US" b="1" dirty="0"/>
              <a:t>Talking Points:  </a:t>
            </a:r>
            <a:endParaRPr lang="en-US" dirty="0"/>
          </a:p>
          <a:p>
            <a:pPr marL="174982" indent="-174982">
              <a:buFont typeface="Arial" pitchFamily="34" charset="0"/>
              <a:buChar char="•"/>
            </a:pPr>
            <a:r>
              <a:rPr lang="en-US" dirty="0"/>
              <a:t>Think about stigma that you may have encountered or seen in the past.</a:t>
            </a:r>
          </a:p>
          <a:p>
            <a:pPr marL="174982" indent="-174982">
              <a:buFont typeface="Arial" pitchFamily="34" charset="0"/>
              <a:buChar char="•"/>
            </a:pPr>
            <a:r>
              <a:rPr lang="en-US" dirty="0"/>
              <a:t>How should a leader respond to stigma?</a:t>
            </a:r>
          </a:p>
          <a:p>
            <a:pPr marL="174982" indent="-174982">
              <a:buFont typeface="Arial" pitchFamily="34" charset="0"/>
              <a:buChar char="•"/>
            </a:pPr>
            <a:r>
              <a:rPr lang="en-US" dirty="0"/>
              <a:t>It takes courage to ask for help.</a:t>
            </a:r>
          </a:p>
          <a:p>
            <a:pPr marL="174982" indent="-174982">
              <a:buFont typeface="Arial" pitchFamily="34" charset="0"/>
              <a:buChar char="•"/>
            </a:pPr>
            <a:r>
              <a:rPr lang="en-US" dirty="0"/>
              <a:t>Remember the SMA’s video.</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15</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smtClean="0"/>
              <a:t>The purpose of this exercise is to get everyone familiar with the fictionalized characters in the scenario and their background. Describe the information on the slide to the trainees then tell them to look in their handouts for Exercise 3 and review the quad chart to identify Risk Factors, Protective Factors, Warnings Signs, and Stigma. Use the Active component (AC) slide and handouts (Appendix D has AC handouts) for predominantly active component students, and the RC slide and handouts for Reserve/National Guard component students (Appendix E contains the RC handouts). Direct everyone to begin work, but remind them that this is an individual exercise. Then select some individuals from the groups to report out on the three soldiers and have a brief discussion. </a:t>
            </a:r>
            <a:endParaRPr lang="en-US" dirty="0"/>
          </a:p>
          <a:p>
            <a:r>
              <a:rPr lang="en-US" b="1" dirty="0"/>
              <a:t>Talking Points: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paragraph that sets the scene.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individual within each group will read the entire Exercise 3 Quad Chart so that they are familiar with all the characters.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 individual in each group will execute a detailed review of each character in the exercise and mark up their Quad Chart.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protective factors, risk factors and warning signs are the same for Soldiers, Army Civilians and Family members.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5 minutes to conduct this exercise before reporting out your findings.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Groups should begin work now.</a:t>
            </a:r>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16</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smtClean="0"/>
              <a:t>The purpose of this exercise is to get everyone familiar with the fictionalized characters in the scenario and their background. Describe the information on the slide to the trainees then tell them to look in their handouts for Exercise 3 and review the quad chart to identify Risk Factors, Protective Factors, Warnings Signs, and Stigma. Use the Active component (AC) slide and handouts (Appendix D has AC handouts) for predominantly active component students, and the RC slide and handouts for Reserve/National Guard component students (Appendix E contains the RC handouts). Direct everyone to begin work, but remind them that this is an individual exercise. Then select some individuals from the groups to report out on the three soldiers and have a brief discussion. </a:t>
            </a:r>
          </a:p>
          <a:p>
            <a:pPr defTabSz="933237">
              <a:defRPr/>
            </a:pPr>
            <a:endParaRPr lang="en-US" dirty="0"/>
          </a:p>
          <a:p>
            <a:r>
              <a:rPr lang="en-US" b="1" dirty="0"/>
              <a:t>Talking Points: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paragraph that sets the scene.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individual within each group will read the entire Exercise 3 Quad Chart so that they are familiar with all the characters.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 individual in each group will execute a detailed review of each character in the exercise and mark up their Quad Chart.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protective factors, risk factors and warning signs are the same for Soldiers, Army Civilians and Family members.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5 minutes to conduct this exercise before reporting out your findings.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Groups should begin work now.</a:t>
            </a:r>
            <a:endParaRPr lang="en-US" dirty="0" smtClean="0"/>
          </a:p>
          <a:p>
            <a:pPr marL="174982" indent="-174982">
              <a:buFont typeface="Arial" pitchFamily="34" charset="0"/>
              <a:buChar char="•"/>
            </a:pPr>
            <a:endParaRPr lang="en-US" dirty="0"/>
          </a:p>
          <a:p>
            <a:endParaRPr lang="en-US" dirty="0"/>
          </a:p>
          <a:p>
            <a:pPr marL="174982" indent="-174982">
              <a:buFont typeface="Arial" pitchFamily="34" charset="0"/>
              <a:buChar char="•"/>
            </a:pPr>
            <a:endParaRPr lang="en-US" dirty="0"/>
          </a:p>
          <a:p>
            <a:pPr marL="174982" indent="-174982">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17</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1756727"/>
          </a:xfrm>
        </p:spPr>
        <p:txBody>
          <a:bodyPr/>
          <a:lstStyle/>
          <a:p>
            <a:r>
              <a:rPr lang="en-US" b="1" dirty="0"/>
              <a:t>Directions: </a:t>
            </a:r>
            <a:r>
              <a:rPr lang="en-US" dirty="0"/>
              <a:t>Display this slide while the trainees are working </a:t>
            </a:r>
            <a:r>
              <a:rPr lang="en-US" dirty="0" smtClean="0"/>
              <a:t>on Exercise </a:t>
            </a:r>
            <a:r>
              <a:rPr lang="en-US" dirty="0"/>
              <a:t>3. Point out that the definitions are also in </a:t>
            </a:r>
            <a:r>
              <a:rPr lang="en-US" dirty="0" smtClean="0"/>
              <a:t>the </a:t>
            </a:r>
            <a:r>
              <a:rPr lang="en-US" dirty="0"/>
              <a:t>handouts that they received for use in the course. </a:t>
            </a:r>
          </a:p>
          <a:p>
            <a:endParaRPr lang="en-US" b="1" dirty="0"/>
          </a:p>
          <a:p>
            <a:r>
              <a:rPr lang="en-US" b="1" dirty="0"/>
              <a:t>Talking Points:  </a:t>
            </a:r>
            <a:endParaRPr lang="en-US" dirty="0"/>
          </a:p>
          <a:p>
            <a:pPr marL="174982" indent="-174982" defTabSz="933237">
              <a:buFont typeface="Arial" pitchFamily="34" charset="0"/>
              <a:buChar char="•"/>
              <a:defRPr/>
            </a:pPr>
            <a:r>
              <a:rPr lang="en-US" dirty="0"/>
              <a:t>These definitions are provided for your review while working the Exercise.</a:t>
            </a:r>
          </a:p>
          <a:p>
            <a:pPr marL="174982" indent="-174982" defTabSz="933237">
              <a:buFont typeface="Arial" pitchFamily="34" charset="0"/>
              <a:buChar char="•"/>
              <a:defRPr/>
            </a:pPr>
            <a:r>
              <a:rPr lang="en-US" dirty="0"/>
              <a:t>Remember you have the definitions of risk factors, protective factors, </a:t>
            </a:r>
            <a:r>
              <a:rPr lang="en-US" dirty="0" smtClean="0"/>
              <a:t>stigma, and </a:t>
            </a:r>
            <a:r>
              <a:rPr lang="en-US" dirty="0"/>
              <a:t>warning signs in your handouts.</a:t>
            </a:r>
          </a:p>
          <a:p>
            <a:pPr marL="174982" indent="-174982" defTabSz="933237">
              <a:buFont typeface="Arial"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Directions:  </a:t>
            </a:r>
            <a:r>
              <a:rPr lang="en-US" dirty="0"/>
              <a:t>Explain the Group Exercise Record Form using the talking points and </a:t>
            </a:r>
            <a:r>
              <a:rPr lang="en-US" dirty="0" smtClean="0"/>
              <a:t>explain how </a:t>
            </a:r>
            <a:r>
              <a:rPr lang="en-US" dirty="0"/>
              <a:t>it will be used for Exercises 4, and 5.  </a:t>
            </a:r>
            <a:r>
              <a:rPr lang="en-US" dirty="0" smtClean="0"/>
              <a:t>See Example Speaker’s Notes for suggestions.</a:t>
            </a:r>
            <a:endParaRPr lang="en-US" dirty="0"/>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Exercise 4 and 5 you will become more familiar with the three fictionalized characters that are a part of a unit and you will use this form to record your assessment.</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Your role is as a first line leader in that unit of those soldiers.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will organize your group so that 2 to 3 members of your group will focus on each soldier, but each member of the group will read the entire exercise to be familiar with each soldier.</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exercises.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Talk to each other to come up with answers to the questions on the form.</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are no “right” and “wrong” answers.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Select a new Leaders/recorder—each</a:t>
            </a:r>
            <a:r>
              <a:rPr lang="en-US" sz="1200" kern="1200" baseline="0" dirty="0" smtClean="0">
                <a:solidFill>
                  <a:schemeClr val="tx1"/>
                </a:solidFill>
                <a:effectLst/>
                <a:latin typeface="+mn-lt"/>
                <a:ea typeface="+mn-ea"/>
                <a:cs typeface="+mn-cs"/>
              </a:rPr>
              <a:t> (2-3 person) sub-group will record their</a:t>
            </a:r>
            <a:r>
              <a:rPr lang="en-US" sz="1200" kern="1200" dirty="0" smtClean="0">
                <a:solidFill>
                  <a:schemeClr val="tx1"/>
                </a:solidFill>
                <a:effectLst/>
                <a:latin typeface="+mn-lt"/>
                <a:ea typeface="+mn-ea"/>
                <a:cs typeface="+mn-cs"/>
              </a:rPr>
              <a:t> answers on the Group Exercise Record form for their Soldier.</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Select a new Timekeeper; keep your group on task to be ready to report out in the time allotted for each exercise.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Display slide as you discuss the following talking points. Read the Example Speaker’s Notes for ideas on how to talk about this.</a:t>
            </a:r>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ACE-SI discusses in more depth risk factors, protective factors, warning signs, and stigma as it relates to suicide intervention than annual ACE training.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training is currently only required once in a Soldier’s or Army Civilian’s career.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will be using what you have learned in your annual ACE training today during this course. </a:t>
            </a:r>
          </a:p>
          <a:p>
            <a:pPr marL="171450" lvl="0" indent="-171450">
              <a:buFont typeface="Arial" panose="020B0604020202020204" pitchFamily="34" charset="0"/>
              <a:buChar char="•"/>
            </a:pPr>
            <a:r>
              <a:rPr lang="en-US" sz="1200" kern="1200" dirty="0" smtClean="0">
                <a:effectLst/>
                <a:latin typeface="+mn-lt"/>
                <a:ea typeface="+mn-ea"/>
                <a:cs typeface="+mn-cs"/>
              </a:rPr>
              <a:t>Please look at your ACE card that you have at your table and briefly go over Ask, Care, and Escort.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ACE-SI helps you recognize risk factors, protective factors, warning signs, and stigma in your Soldiers that you lead and serve with.</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ACE-SI encourages you to take action in reducing risk factors, increasing protective factors, decrease stigma and intervene when you recognize warning signs in Soldiers and Army Civilians.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Make sure you know where to get help for your Soldiers and take early action to prevent Soldiers problems from developing into warning signs.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at-risk demographic is young Soldiers—Currently Soldiers from 18 to 24.</a:t>
            </a:r>
          </a:p>
          <a:p>
            <a:pPr marL="0" indent="0">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a:t>
            </a:fld>
            <a:endParaRPr lang="en-US"/>
          </a:p>
        </p:txBody>
      </p:sp>
    </p:spTree>
    <p:extLst>
      <p:ext uri="{BB962C8B-B14F-4D97-AF65-F5344CB8AC3E}">
        <p14:creationId xmlns:p14="http://schemas.microsoft.com/office/powerpoint/2010/main" val="3631299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dirty="0" smtClean="0"/>
              <a:t>Describe the information on the slide to the students then tell them to look in their handouts for Exercise 4 and the Group Record Exercise Form.  Direct the groups to begin work. Use the Active component (AC) slide for predominantly active component students and the RC slide for Reserve/National Guard component students (Appendix E has RC material handouts). </a:t>
            </a:r>
            <a:r>
              <a:rPr lang="en-US" b="1" dirty="0" smtClean="0"/>
              <a:t>Note</a:t>
            </a:r>
            <a:r>
              <a:rPr lang="en-US" b="1" dirty="0"/>
              <a:t>: </a:t>
            </a:r>
            <a:r>
              <a:rPr lang="en-US" dirty="0"/>
              <a:t>The RC slide is the next slide in the presentation and is hidden. If you are facilitating RC students please hide the AC slide and unhide the RC slide</a:t>
            </a:r>
            <a:r>
              <a:rPr lang="en-US" dirty="0" smtClean="0"/>
              <a:t>. Mention during the out brief discussion concerning the Platoon Leader that training participants need look at what their actions would be if they were the Platoon Sergeant.</a:t>
            </a:r>
          </a:p>
          <a:p>
            <a:endParaRPr lang="en-US" dirty="0"/>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Describe the bullet points on the slide that sets the scene, and have the students read the paragraph on the Quad chart.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group will read the entire exercise scenario so that they are familiar with all the characters.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will break up so that </a:t>
            </a:r>
            <a:r>
              <a:rPr lang="en-US" sz="1200" b="0" kern="1200" dirty="0" smtClean="0">
                <a:solidFill>
                  <a:schemeClr val="tx1"/>
                </a:solidFill>
                <a:effectLst/>
                <a:latin typeface="+mn-lt"/>
                <a:ea typeface="+mn-ea"/>
                <a:cs typeface="+mn-cs"/>
              </a:rPr>
              <a:t>two to three </a:t>
            </a:r>
            <a:r>
              <a:rPr lang="en-US" sz="1200" kern="1200" dirty="0" smtClean="0">
                <a:solidFill>
                  <a:schemeClr val="tx1"/>
                </a:solidFill>
                <a:effectLst/>
                <a:latin typeface="+mn-lt"/>
                <a:ea typeface="+mn-ea"/>
                <a:cs typeface="+mn-cs"/>
              </a:rPr>
              <a:t>group members are assigned to execute a detailed review of each character in the exercise and record their findings on the Group Exercise Record form.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that warning signs, risk factors and protective factors are the same for Soldiers, Army Civilians and Family members.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15 minutes to conduct this exercise.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Group should begin work now.</a:t>
            </a:r>
          </a:p>
        </p:txBody>
      </p:sp>
      <p:sp>
        <p:nvSpPr>
          <p:cNvPr id="4" name="Slide Number Placeholder 3"/>
          <p:cNvSpPr>
            <a:spLocks noGrp="1"/>
          </p:cNvSpPr>
          <p:nvPr>
            <p:ph type="sldNum" sz="quarter" idx="10"/>
          </p:nvPr>
        </p:nvSpPr>
        <p:spPr/>
        <p:txBody>
          <a:bodyPr/>
          <a:lstStyle/>
          <a:p>
            <a:fld id="{2C63D085-F661-4E63-B63D-FC02CFEA3C23}" type="slidenum">
              <a:rPr lang="en-US" smtClean="0"/>
              <a:pPr/>
              <a:t>20</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Describe the information on the slide to the students then tell them to look in their handout for Exercise 4 and the Group Record Exercise Form.  Direct the groups to begin work. Use the Active component (AC) slide for predominantly active component students, and the RC slide for Reserve/National Guard component students (Appendix E has RC material). </a:t>
            </a:r>
            <a:r>
              <a:rPr lang="en-US" b="1" dirty="0" smtClean="0"/>
              <a:t>Note</a:t>
            </a:r>
            <a:r>
              <a:rPr lang="en-US" dirty="0" smtClean="0"/>
              <a:t>:  If </a:t>
            </a:r>
            <a:r>
              <a:rPr lang="en-US" dirty="0"/>
              <a:t>you are facilitating RC students please hide the AC slide and unhide </a:t>
            </a:r>
            <a:r>
              <a:rPr lang="en-US" dirty="0" smtClean="0"/>
              <a:t>this </a:t>
            </a:r>
            <a:r>
              <a:rPr lang="en-US" dirty="0"/>
              <a:t>RC slide.</a:t>
            </a:r>
          </a:p>
          <a:p>
            <a:endParaRPr lang="en-US" b="1" dirty="0"/>
          </a:p>
          <a:p>
            <a:r>
              <a:rPr lang="en-US" b="1" dirty="0"/>
              <a:t>Talking Points:  </a:t>
            </a:r>
            <a:endParaRPr lang="en-US" dirty="0"/>
          </a:p>
          <a:p>
            <a:pPr marL="174982" indent="-174982">
              <a:buFont typeface="Arial" pitchFamily="34" charset="0"/>
              <a:buChar char="•"/>
            </a:pPr>
            <a:r>
              <a:rPr lang="en-US" dirty="0"/>
              <a:t>Facilitator describe the bullet points on the slide that sets the scene, and have the students read the paragraph on the Quad chart.</a:t>
            </a:r>
          </a:p>
          <a:p>
            <a:pPr marL="174982" indent="-174982">
              <a:buFont typeface="Arial" pitchFamily="34" charset="0"/>
              <a:buChar char="•"/>
            </a:pPr>
            <a:r>
              <a:rPr lang="en-US" dirty="0"/>
              <a:t>The group will read the entire exercise scenario so that they are familiar with all the characters.</a:t>
            </a:r>
          </a:p>
          <a:p>
            <a:pPr marL="174982" indent="-174982">
              <a:buFont typeface="Arial" pitchFamily="34" charset="0"/>
              <a:buChar char="•"/>
            </a:pPr>
            <a:r>
              <a:rPr lang="en-US" dirty="0"/>
              <a:t>Each group will break up so that </a:t>
            </a:r>
            <a:r>
              <a:rPr lang="en-US" dirty="0" smtClean="0"/>
              <a:t>two </a:t>
            </a:r>
            <a:r>
              <a:rPr lang="en-US" dirty="0"/>
              <a:t>to </a:t>
            </a:r>
            <a:r>
              <a:rPr lang="en-US" dirty="0" smtClean="0"/>
              <a:t>three groups </a:t>
            </a:r>
            <a:r>
              <a:rPr lang="en-US" dirty="0"/>
              <a:t>members are assigned to execute a detailed review of each character in the exercise and record. their findings on the group exercise form.</a:t>
            </a:r>
          </a:p>
          <a:p>
            <a:pPr marL="174982" indent="-174982">
              <a:buFont typeface="Arial" pitchFamily="34" charset="0"/>
              <a:buChar char="•"/>
            </a:pPr>
            <a:r>
              <a:rPr lang="en-US" dirty="0"/>
              <a:t>Point out that warning signs, risk factors and protective factors are the same for Soldiers, Army Civilians and Family members.</a:t>
            </a:r>
          </a:p>
          <a:p>
            <a:pPr marL="174982" indent="-174982" defTabSz="933237">
              <a:buFont typeface="Arial" pitchFamily="34" charset="0"/>
              <a:buChar char="•"/>
              <a:defRPr/>
            </a:pPr>
            <a:r>
              <a:rPr lang="en-US" dirty="0"/>
              <a:t>Group should begin work now.</a:t>
            </a:r>
          </a:p>
          <a:p>
            <a:pPr marL="174982" indent="-174982">
              <a:buFont typeface="Arial" pitchFamily="34" charset="0"/>
              <a:buChar char="•"/>
            </a:pPr>
            <a:r>
              <a:rPr lang="en-US" dirty="0"/>
              <a:t>You have 15 minutes to conduct this exercise.</a:t>
            </a:r>
          </a:p>
          <a:p>
            <a:endParaRPr lang="en-US" b="1" dirty="0"/>
          </a:p>
          <a:p>
            <a:endParaRPr lang="en-US" b="1" dirty="0"/>
          </a:p>
          <a:p>
            <a:pPr marL="174982" indent="-174982">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21</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2213927"/>
          </a:xfrm>
        </p:spPr>
        <p:txBody>
          <a:bodyPr/>
          <a:lstStyle/>
          <a:p>
            <a:pPr defTabSz="933237">
              <a:defRPr/>
            </a:pPr>
            <a:r>
              <a:rPr lang="en-US" b="1" dirty="0"/>
              <a:t>Directions: </a:t>
            </a:r>
            <a:r>
              <a:rPr lang="en-US" dirty="0"/>
              <a:t>This slide is to be shown while the groups are working on their solutions to Exercise 4 so that they have  examples available to assist them in identifying the various Risk Factors and Protective Factors. Also, it should be shown while discussing the Exercise solutions during the group and class discussion. When the discussion switches to Stigma go forward to the next slide on Stigma</a:t>
            </a:r>
            <a:r>
              <a:rPr lang="en-US" dirty="0" smtClean="0"/>
              <a:t>.  See the Example</a:t>
            </a:r>
            <a:r>
              <a:rPr lang="en-US" baseline="0" dirty="0" smtClean="0"/>
              <a:t> Speaker’s Notes for ideas on handling discussions and group answers.</a:t>
            </a:r>
            <a:endParaRPr lang="en-US" dirty="0"/>
          </a:p>
          <a:p>
            <a:pPr defTabSz="933237">
              <a:defRPr/>
            </a:pPr>
            <a:endParaRPr lang="en-US" dirty="0"/>
          </a:p>
          <a:p>
            <a:r>
              <a:rPr lang="en-US" b="1" dirty="0"/>
              <a:t>Talking Points:  </a:t>
            </a:r>
            <a:endParaRPr lang="en-US" dirty="0"/>
          </a:p>
          <a:p>
            <a:pPr marL="174982" indent="-174982" defTabSz="933237">
              <a:buFont typeface="Arial" pitchFamily="34" charset="0"/>
              <a:buChar char="•"/>
              <a:defRPr/>
            </a:pPr>
            <a:r>
              <a:rPr lang="en-US" dirty="0"/>
              <a:t>These examples are provided for your review while working the Exercise.</a:t>
            </a:r>
          </a:p>
          <a:p>
            <a:pPr marL="174982" indent="-174982" defTabSz="933237">
              <a:buFont typeface="Arial" pitchFamily="34" charset="0"/>
              <a:buChar char="•"/>
              <a:defRPr/>
            </a:pPr>
            <a:r>
              <a:rPr lang="en-US" dirty="0"/>
              <a:t>Remember you have the definitions of risk factors, protective factors, and warning signs in your handouts.</a:t>
            </a:r>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22</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a:t>
            </a:r>
            <a:r>
              <a:rPr lang="en-US" i="1" u="sng" dirty="0"/>
              <a:t> </a:t>
            </a:r>
            <a:r>
              <a:rPr lang="en-US" dirty="0"/>
              <a:t>This slide is to be shown while the groups are working on their solutions to Exercise 4 so that they have examples available to assist them in identifying the various </a:t>
            </a:r>
            <a:r>
              <a:rPr lang="en-US" dirty="0" smtClean="0"/>
              <a:t>stigma issues </a:t>
            </a:r>
            <a:r>
              <a:rPr lang="en-US" dirty="0"/>
              <a:t>that may be present in the scenario. Also, it should be shown while discussing the </a:t>
            </a:r>
            <a:r>
              <a:rPr lang="en-US" dirty="0" smtClean="0"/>
              <a:t>exercise </a:t>
            </a:r>
            <a:r>
              <a:rPr lang="en-US" dirty="0"/>
              <a:t>solutions during the group and class discussion. </a:t>
            </a:r>
          </a:p>
          <a:p>
            <a:endParaRPr lang="en-US" b="1" dirty="0"/>
          </a:p>
          <a:p>
            <a:r>
              <a:rPr lang="en-US" b="1" dirty="0"/>
              <a:t>Talking Points:  </a:t>
            </a:r>
          </a:p>
          <a:p>
            <a:pPr marL="174982" indent="-174982" defTabSz="933237">
              <a:buFont typeface="Arial" pitchFamily="34" charset="0"/>
              <a:buChar char="•"/>
              <a:defRPr/>
            </a:pPr>
            <a:r>
              <a:rPr lang="en-US" dirty="0"/>
              <a:t>These examples are provided for your review while working Exercise 4.</a:t>
            </a:r>
          </a:p>
          <a:p>
            <a:pPr marL="174982" indent="-174982" defTabSz="933237">
              <a:buFont typeface="Arial" pitchFamily="34" charset="0"/>
              <a:buChar char="•"/>
              <a:defRPr/>
            </a:pPr>
            <a:r>
              <a:rPr lang="en-US" dirty="0"/>
              <a:t>Remember you have the definitions of risk factors, protective factors, </a:t>
            </a:r>
            <a:r>
              <a:rPr lang="en-US" dirty="0" smtClean="0"/>
              <a:t>stigma, and </a:t>
            </a:r>
            <a:r>
              <a:rPr lang="en-US" dirty="0"/>
              <a:t>warning signs in your handouts.</a:t>
            </a:r>
          </a:p>
          <a:p>
            <a:endParaRPr lang="en-US" b="1"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23</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1375727"/>
          </a:xfrm>
        </p:spPr>
        <p:txBody>
          <a:bodyPr/>
          <a:lstStyle/>
          <a:p>
            <a:r>
              <a:rPr lang="en-US" b="1" dirty="0"/>
              <a:t>Directions: </a:t>
            </a:r>
            <a:r>
              <a:rPr lang="en-US" b="0" baseline="0" dirty="0" smtClean="0"/>
              <a:t> Briefly indicate that these are the ELOs that were covered in Lesson 2.</a:t>
            </a:r>
            <a:endParaRPr lang="en-US" dirty="0"/>
          </a:p>
          <a:p>
            <a:endParaRPr lang="en-US" b="1" dirty="0"/>
          </a:p>
          <a:p>
            <a:r>
              <a:rPr lang="en-US" b="1" dirty="0"/>
              <a:t>Talking Points:  </a:t>
            </a:r>
            <a:endParaRPr lang="en-US" dirty="0"/>
          </a:p>
          <a:p>
            <a:pPr marL="174982" indent="-174982">
              <a:buFont typeface="Arial" pitchFamily="34" charset="0"/>
              <a:buChar char="•"/>
            </a:pPr>
            <a:r>
              <a:rPr lang="en-US" dirty="0"/>
              <a:t>Slide shows what we have done in this lesson.</a:t>
            </a:r>
          </a:p>
          <a:p>
            <a:pPr marL="174982" indent="-174982">
              <a:buFont typeface="Arial" pitchFamily="34" charset="0"/>
              <a:buChar char="•"/>
            </a:pPr>
            <a:r>
              <a:rPr lang="en-US" dirty="0"/>
              <a:t>In our next lesson, we will meet our characters again and learn more about them.</a:t>
            </a:r>
          </a:p>
          <a:p>
            <a:pPr marL="174982" indent="-174982">
              <a:buFont typeface="Arial" pitchFamily="34" charset="0"/>
              <a:buChar char="•"/>
            </a:pPr>
            <a:r>
              <a:rPr lang="en-US" dirty="0"/>
              <a:t>Any questions?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24</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Give the participants a 10 minute break, remind them of the time to return,</a:t>
            </a:r>
          </a:p>
          <a:p>
            <a:r>
              <a:rPr lang="en-US" dirty="0"/>
              <a:t>state again that no one should completely leave the training without talking to one of the facilitators.</a:t>
            </a:r>
          </a:p>
          <a:p>
            <a:endParaRPr lang="en-US" b="1" dirty="0"/>
          </a:p>
          <a:p>
            <a:r>
              <a:rPr lang="en-US" b="1" dirty="0"/>
              <a:t>Talking Points:  </a:t>
            </a:r>
            <a:endParaRPr lang="en-US" dirty="0"/>
          </a:p>
          <a:p>
            <a:pPr marL="174982" indent="-174982">
              <a:buFont typeface="Arial" pitchFamily="34" charset="0"/>
              <a:buChar char="•"/>
            </a:pPr>
            <a:r>
              <a:rPr lang="en-US" dirty="0"/>
              <a:t>10 minute break.</a:t>
            </a:r>
          </a:p>
          <a:p>
            <a:pPr marL="174982" indent="-174982">
              <a:buFont typeface="Arial" pitchFamily="34" charset="0"/>
              <a:buChar char="•"/>
            </a:pPr>
            <a:r>
              <a:rPr lang="en-US" dirty="0"/>
              <a:t>Be back in the room by _______.</a:t>
            </a:r>
          </a:p>
          <a:p>
            <a:pPr marL="174982" indent="-174982">
              <a:buFont typeface="Arial" pitchFamily="34" charset="0"/>
              <a:buChar char="•"/>
            </a:pPr>
            <a:r>
              <a:rPr lang="en-US" dirty="0"/>
              <a:t>Do not leave the training without talking to a facilitator.</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25</a:t>
            </a:fld>
            <a:endParaRPr lang="en-US"/>
          </a:p>
        </p:txBody>
      </p:sp>
    </p:spTree>
    <p:extLst>
      <p:ext uri="{BB962C8B-B14F-4D97-AF65-F5344CB8AC3E}">
        <p14:creationId xmlns:p14="http://schemas.microsoft.com/office/powerpoint/2010/main" val="478773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Briefly discuss the ELO’s for </a:t>
            </a:r>
            <a:r>
              <a:rPr lang="en-US" dirty="0" smtClean="0"/>
              <a:t>Lesson </a:t>
            </a:r>
            <a:r>
              <a:rPr lang="en-US" dirty="0"/>
              <a:t>3. Ask each group to select a new leader/recorder and a new timekeeper</a:t>
            </a:r>
            <a:r>
              <a:rPr lang="en-US" dirty="0" smtClean="0"/>
              <a:t>. Direct </a:t>
            </a:r>
            <a:r>
              <a:rPr lang="en-US" dirty="0"/>
              <a:t>attention to the words on the slide but do not read them. </a:t>
            </a:r>
            <a:r>
              <a:rPr lang="en-US" dirty="0" smtClean="0"/>
              <a:t>Again </a:t>
            </a:r>
            <a:r>
              <a:rPr lang="en-US" dirty="0"/>
              <a:t>point out that the Handout contain the definitions of Risk Factors, Protective Factors, Warning Signs, and Stigma.</a:t>
            </a:r>
          </a:p>
          <a:p>
            <a:r>
              <a:rPr lang="en-US" b="1" dirty="0"/>
              <a:t> </a:t>
            </a:r>
            <a:endParaRPr lang="en-US" dirty="0"/>
          </a:p>
          <a:p>
            <a:r>
              <a:rPr lang="en-US" b="1" dirty="0"/>
              <a:t>Talking Points: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Please look at the learning objectives on the slide.</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Lesson 3 we will be working in our small groups.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should select a new leader/recorder and a new timekeeper now.</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Remember you have definitions and an ACE card.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will briefly review the Ask, Care, Escort immediate action drill that was covered in your annual ACE training.</a:t>
            </a: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26</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Play the video of the ACE method of suicide intervention by clicking on the video embedded in the slide. After the video ends discuss the following talking points. Look at the </a:t>
            </a:r>
            <a:r>
              <a:rPr lang="en-US" dirty="0" smtClean="0"/>
              <a:t>Example Speaker’s Notes for suggestion on </a:t>
            </a:r>
            <a:r>
              <a:rPr lang="en-US" dirty="0"/>
              <a:t>how to talk about this.</a:t>
            </a:r>
          </a:p>
          <a:p>
            <a:endParaRPr lang="en-US" b="1" dirty="0"/>
          </a:p>
          <a:p>
            <a:r>
              <a:rPr lang="en-US" b="1" dirty="0"/>
              <a:t>Talking Points: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video clip talks about the ACE method of suicide prevention.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 means Ask, Care, Escort.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Emphasize that the purpose of ACE-SI is for you to be able to ASK this SPECIFC QUESTION!!! “Are you thinking of killing yourself?”  If the answer is “yes”, then you have to conduct a suicide intervention. If “no” then take appropriate troop leading actions to help the Soldier or Army Civilian.</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ACE training is available for Soldiers, Leaders, Army Civilians, and for Family Members. ACE for Army Civilians is also available as online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Remember that ESCORT does not mean Transport. If the person requiring Escort has ingested Medication and/or Alcohol then you need to call 911. Do not drive the person yourself.  You cannot do CPR while driving. Let the experts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Remember the ACE method as we do the next two exercises</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b="1" i="1" u="sng"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27</a:t>
            </a:fld>
            <a:endParaRPr lang="en-US"/>
          </a:p>
        </p:txBody>
      </p:sp>
    </p:spTree>
    <p:extLst>
      <p:ext uri="{BB962C8B-B14F-4D97-AF65-F5344CB8AC3E}">
        <p14:creationId xmlns:p14="http://schemas.microsoft.com/office/powerpoint/2010/main" val="2798895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Show slide as you discuss the following talking points.  Look at the suggested </a:t>
            </a:r>
            <a:r>
              <a:rPr lang="en-US" dirty="0" smtClean="0"/>
              <a:t>Example Speaker’s Notes for discussion</a:t>
            </a:r>
            <a:r>
              <a:rPr lang="en-US" baseline="0" dirty="0" smtClean="0"/>
              <a:t> suggestions.</a:t>
            </a:r>
            <a:endParaRPr lang="en-US" dirty="0"/>
          </a:p>
          <a:p>
            <a:endParaRPr lang="en-US" b="1" dirty="0"/>
          </a:p>
          <a:p>
            <a:r>
              <a:rPr lang="en-US" b="1" dirty="0"/>
              <a:t>Talking Points:</a:t>
            </a:r>
            <a:endParaRPr lang="en-US" dirty="0"/>
          </a:p>
          <a:p>
            <a:pPr marL="174982" indent="-174982">
              <a:buFont typeface="Arial" pitchFamily="34" charset="0"/>
              <a:buChar char="•"/>
            </a:pPr>
            <a:r>
              <a:rPr lang="en-US" dirty="0"/>
              <a:t>Discuss the difference between risk factors </a:t>
            </a:r>
            <a:r>
              <a:rPr lang="en-US" dirty="0" smtClean="0"/>
              <a:t>and </a:t>
            </a:r>
            <a:r>
              <a:rPr lang="en-US" dirty="0"/>
              <a:t>warning signs.</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Direct attention to slide as you discusses the following talking points.  Read the Example Speaker’s Notes for ideas on how to talk about this.</a:t>
            </a:r>
          </a:p>
          <a:p>
            <a:endParaRPr lang="en-US" b="1" dirty="0"/>
          </a:p>
          <a:p>
            <a:r>
              <a:rPr lang="en-US" b="1" dirty="0"/>
              <a:t>Talking Points: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Examples of warning signs.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Changes in behavior require investigation and MAY require immediate action.</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Threats of suicide and other warning signs require immediate action.</a:t>
            </a:r>
          </a:p>
          <a:p>
            <a:pPr marL="0" lvl="0" indent="0">
              <a:buFont typeface="Arial" panose="020B0604020202020204" pitchFamily="34" charset="0"/>
              <a:buNone/>
            </a:pPr>
            <a:endParaRPr lang="en-US" dirty="0" smtClean="0">
              <a:effectLst/>
            </a:endParaRPr>
          </a:p>
          <a:p>
            <a:r>
              <a:rPr lang="en-US" b="1" dirty="0"/>
              <a:t> </a:t>
            </a:r>
            <a:endParaRPr lang="en-US" dirty="0">
              <a:effectLst/>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29</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Display slide as you discuss the following talking points. Read the Example Speaker’s Notes for ideas on how to talk about this.</a:t>
            </a:r>
          </a:p>
          <a:p>
            <a:pPr defTabSz="933237">
              <a:defRPr/>
            </a:pPr>
            <a:r>
              <a:rPr lang="en-US" dirty="0"/>
              <a:t>Have each group choose a leader/recorder and a timekeeper for the first exercise/discussion. Answer any questions.</a:t>
            </a:r>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work will be done in small groups.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chooses leader/recorder and timekeeper for first exercise.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Leader/recorder and timekeeper roles change after each exercise. The leader and timekeeper roles will change by rotating to the right within each group.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Leader/recorder makes sure all participate, keeps team on task, and records bullets to share with other groups.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Timekeeper makes sure all work gets done in allotted time.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Facilitators will walk around during the exercises to work with the groups to facilitate discussion within the groups.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Questions about how this will work?</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a:t>
            </a:fld>
            <a:endParaRPr lang="en-US"/>
          </a:p>
        </p:txBody>
      </p:sp>
    </p:spTree>
    <p:extLst>
      <p:ext uri="{BB962C8B-B14F-4D97-AF65-F5344CB8AC3E}">
        <p14:creationId xmlns:p14="http://schemas.microsoft.com/office/powerpoint/2010/main" val="363129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Read slide to the students then hand out one copy of Exercise 5 for each person and three or more copies of the Group Exercise Record Form to each group. Use the Active component (AC) </a:t>
            </a:r>
            <a:r>
              <a:rPr lang="en-US" dirty="0" smtClean="0"/>
              <a:t>slide and materials </a:t>
            </a:r>
            <a:r>
              <a:rPr lang="en-US" dirty="0"/>
              <a:t>for predominantly active component students, and the RC </a:t>
            </a:r>
            <a:r>
              <a:rPr lang="en-US" dirty="0" smtClean="0"/>
              <a:t>slide and materials </a:t>
            </a:r>
            <a:r>
              <a:rPr lang="en-US" dirty="0"/>
              <a:t>for Reserve/National Guard component students (Appendix E has RC material). Direct the groups to begin work. </a:t>
            </a:r>
            <a:r>
              <a:rPr lang="en-US" b="1" dirty="0"/>
              <a:t>Note:</a:t>
            </a:r>
            <a:r>
              <a:rPr lang="en-US" dirty="0"/>
              <a:t> During this group exercise display the “Examples of Warnings Signs” slide for the students to be able to reference as they work. Mention during the </a:t>
            </a:r>
            <a:r>
              <a:rPr lang="en-US" dirty="0" smtClean="0"/>
              <a:t>out brief </a:t>
            </a:r>
            <a:r>
              <a:rPr lang="en-US" dirty="0"/>
              <a:t>discussion concerning the Platoon Leader </a:t>
            </a:r>
            <a:r>
              <a:rPr lang="en-US" dirty="0" smtClean="0"/>
              <a:t>that training participants need </a:t>
            </a:r>
            <a:r>
              <a:rPr lang="en-US" dirty="0"/>
              <a:t>look at what </a:t>
            </a:r>
            <a:r>
              <a:rPr lang="en-US" dirty="0" smtClean="0"/>
              <a:t>their </a:t>
            </a:r>
            <a:r>
              <a:rPr lang="en-US" dirty="0"/>
              <a:t>actions would be if </a:t>
            </a:r>
            <a:r>
              <a:rPr lang="en-US" dirty="0" smtClean="0"/>
              <a:t>they were </a:t>
            </a:r>
            <a:r>
              <a:rPr lang="en-US" dirty="0"/>
              <a:t>the Platoon Sergeant.</a:t>
            </a:r>
          </a:p>
          <a:p>
            <a:endParaRPr lang="en-US"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have talked already about how to use the Group Exercise Record Form.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slide paragraph which sets the scene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group will read the entire exercise scenario so that they are familiar with all the characters.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group will break up so that two or three group members are assigned to execute a detailed review of their previously assigned character in the exercise and record their findings on the Group Exercise Record Form.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Remind the students that they may use their Handouts which have the definitions of Risk Factors, Protective Factors, and Warning Signs.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Group should begin work now and you have 15 minutes to complete the exercise.</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30</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Review the slide with the students, then hand out one copy of Exercise 5 for each person and three copies of the Group Exercise Record Form to each group.  Direct the groups to begin work. Use the Active component (AC) slide for predominantly active component students, and the RC slide for Reserve/National Guard component students (Appendix E has RC material). </a:t>
            </a:r>
            <a:r>
              <a:rPr lang="en-US" b="1" dirty="0"/>
              <a:t>Note:</a:t>
            </a:r>
            <a:r>
              <a:rPr lang="en-US" dirty="0"/>
              <a:t> During this group exercise display the “Examples of Warnings Signs” slide for the students to be able to reference as they work. Mention during the out brief discussion concerning the Platoon </a:t>
            </a:r>
            <a:r>
              <a:rPr lang="en-US" dirty="0" smtClean="0"/>
              <a:t>Leader you </a:t>
            </a:r>
            <a:r>
              <a:rPr lang="en-US" dirty="0"/>
              <a:t>need look at what the actions would be if you were the Platoon Sergeant.</a:t>
            </a:r>
          </a:p>
          <a:p>
            <a:endParaRPr lang="en-US" b="1" dirty="0"/>
          </a:p>
          <a:p>
            <a:r>
              <a:rPr lang="en-US" b="1" dirty="0"/>
              <a:t>Talking Points:  </a:t>
            </a:r>
            <a:endParaRPr lang="en-US" dirty="0"/>
          </a:p>
          <a:p>
            <a:pPr marL="174982" indent="-174982">
              <a:buFont typeface="Arial" pitchFamily="34" charset="0"/>
              <a:buChar char="•"/>
            </a:pPr>
            <a:r>
              <a:rPr lang="en-US" dirty="0"/>
              <a:t>We have talked already about how to use the Group Exercise Record Form.</a:t>
            </a:r>
            <a:endParaRPr lang="en-US" b="0" dirty="0" smtClean="0">
              <a:effectLst/>
            </a:endParaRPr>
          </a:p>
          <a:p>
            <a:pPr marL="174982" indent="-174982">
              <a:buFont typeface="Arial" pitchFamily="34" charset="0"/>
              <a:buChar char="•"/>
            </a:pPr>
            <a:r>
              <a:rPr lang="en-US" dirty="0"/>
              <a:t>Read the slide paragraph which sets the scene.</a:t>
            </a:r>
          </a:p>
          <a:p>
            <a:pPr marL="174982" indent="-174982">
              <a:buFont typeface="Arial" pitchFamily="34" charset="0"/>
              <a:buChar char="•"/>
            </a:pPr>
            <a:r>
              <a:rPr lang="en-US" dirty="0"/>
              <a:t>The group will read the entire exercise scenario so that they are familiar with all the characters.</a:t>
            </a:r>
          </a:p>
          <a:p>
            <a:pPr marL="174982" indent="-174982">
              <a:buFont typeface="Arial" pitchFamily="34" charset="0"/>
              <a:buChar char="•"/>
            </a:pPr>
            <a:r>
              <a:rPr lang="en-US" dirty="0"/>
              <a:t>Each group will break up so that </a:t>
            </a:r>
            <a:r>
              <a:rPr lang="en-US" dirty="0" smtClean="0"/>
              <a:t>two </a:t>
            </a:r>
            <a:r>
              <a:rPr lang="en-US" dirty="0"/>
              <a:t>to </a:t>
            </a:r>
            <a:r>
              <a:rPr lang="en-US" dirty="0" smtClean="0"/>
              <a:t>three group </a:t>
            </a:r>
            <a:r>
              <a:rPr lang="en-US" dirty="0"/>
              <a:t>members are assigned to execute a detailed review of each character in the exercise and record their findings on the group exercise form.</a:t>
            </a:r>
          </a:p>
          <a:p>
            <a:pPr marL="174982" indent="-174982" defTabSz="933237">
              <a:buFont typeface="Arial" pitchFamily="34" charset="0"/>
              <a:buChar char="•"/>
              <a:defRPr/>
            </a:pPr>
            <a:r>
              <a:rPr lang="en-US" dirty="0"/>
              <a:t>Remind the students that they may use their “Handout” which has the definitions of Risk Factors, Protective Factors, and Warning Signs.</a:t>
            </a:r>
          </a:p>
          <a:p>
            <a:pPr marL="174982" indent="-174982">
              <a:buFont typeface="Arial" pitchFamily="34" charset="0"/>
              <a:buChar char="•"/>
            </a:pPr>
            <a:r>
              <a:rPr lang="en-US" dirty="0"/>
              <a:t>Group should begin work now.</a:t>
            </a:r>
            <a:endParaRPr lang="en-US" b="0" dirty="0" smtClean="0">
              <a:effectLst/>
            </a:endParaRPr>
          </a:p>
          <a:p>
            <a:pPr marL="174982" indent="-174982">
              <a:buFont typeface="Arial" pitchFamily="34" charset="0"/>
              <a:buChar char="•"/>
            </a:pPr>
            <a:r>
              <a:rPr lang="en-US" dirty="0"/>
              <a:t>You may begin – you have 15 minutes to complete the exercise.</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31</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Display this slide as you have each group provides their assessment from Exercise 5. Discuss with the groups the risk factors, protective factors, warning signs, &amp; stigma identified in Exercise 5 with this this slide displayed. Read the Example Speaker’s Notes for ideas on how to talk about this.</a:t>
            </a:r>
          </a:p>
          <a:p>
            <a:endParaRPr lang="en-US" b="1" dirty="0"/>
          </a:p>
          <a:p>
            <a:r>
              <a:rPr lang="en-US" b="1" dirty="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examples of warning signs are provided for your review while working the Exercise, but it is not a definitive list.</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Remember you have the definition of warning signs in your handouts.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One point to keep in mind is that changes in behavior require investigation and MAY require immediate action.</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During the discussion if any warning signs are discussed ask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actions would they execute as the first line leader for the Soldier?</a:t>
            </a:r>
            <a:endParaRPr lang="en-US" dirty="0" smtClean="0">
              <a:effectLst/>
            </a:endParaRPr>
          </a:p>
          <a:p>
            <a:pPr marL="174982" indent="-174982">
              <a:buFont typeface="Arial" panose="020B0604020202020204" pitchFamily="34" charset="0"/>
              <a:buChar char="•"/>
            </a:pPr>
            <a:endParaRPr lang="en-US" dirty="0"/>
          </a:p>
          <a:p>
            <a:r>
              <a:rPr lang="en-US" b="1" dirty="0"/>
              <a:t> </a:t>
            </a:r>
            <a:endParaRPr lang="en-US" dirty="0">
              <a:effectLst/>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32</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a:t>
            </a:r>
            <a:r>
              <a:rPr lang="en-US" dirty="0"/>
              <a:t> Display slide as you discuss the following talking points. The main purpose of this slide is to discuss the information presented by the bullets on the slide. Briefly go over the ACE card and emphasize that Suicide Intervention is critical and that </a:t>
            </a:r>
            <a:r>
              <a:rPr lang="en-US" dirty="0" smtClean="0"/>
              <a:t>you must directly ask the </a:t>
            </a:r>
            <a:r>
              <a:rPr lang="en-US" dirty="0"/>
              <a:t>question “Are you thinking of killing yourself</a:t>
            </a:r>
            <a:r>
              <a:rPr lang="en-US" dirty="0" smtClean="0"/>
              <a:t>?”</a:t>
            </a:r>
            <a:r>
              <a:rPr lang="en-US" baseline="0" dirty="0" smtClean="0"/>
              <a:t> or some version of that.</a:t>
            </a:r>
            <a:r>
              <a:rPr lang="en-US" dirty="0" smtClean="0"/>
              <a:t>  </a:t>
            </a:r>
            <a:r>
              <a:rPr lang="en-US" dirty="0"/>
              <a:t>Look at the Example Speaker’s Notes to see an example of how to talk about this. </a:t>
            </a:r>
          </a:p>
          <a:p>
            <a:endParaRPr lang="en-US" b="1" dirty="0"/>
          </a:p>
          <a:p>
            <a:r>
              <a:rPr lang="en-US" b="1" dirty="0"/>
              <a:t>Talking Points: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Choose a new leader/speaker and timekeeper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value privacy and fear to intrude into other people’s business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Implementing ACE requires effective communication.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the Do’s and Don’ts of Active Listening and how important it is to be an active and effective listener for your Soldiers and Civilians. Example Open ended questions vs. “Yes or No”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Techniques of effective communication can help us use ACE to build rapport and correctly understand another person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Asking directly about suicide does not “suggest” the idea to people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Asking directly may give the person relief and show him or her that you care.</a:t>
            </a:r>
          </a:p>
          <a:p>
            <a:r>
              <a:rPr lang="en-US" b="1" dirty="0"/>
              <a:t> </a:t>
            </a:r>
            <a:endParaRPr lang="en-US" dirty="0" smtClean="0">
              <a:effectLst/>
            </a:endParaRPr>
          </a:p>
          <a:p>
            <a:endParaRPr lang="en-US" dirty="0">
              <a:effectLst/>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33</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smtClean="0"/>
              <a:t>Direct your attention to </a:t>
            </a:r>
            <a:r>
              <a:rPr lang="en-US" b="0" dirty="0"/>
              <a:t>Exercise </a:t>
            </a:r>
            <a:r>
              <a:rPr lang="en-US" b="0" dirty="0" smtClean="0"/>
              <a:t>6 in the handout. </a:t>
            </a:r>
            <a:r>
              <a:rPr lang="en-US" dirty="0"/>
              <a:t>Do not use the Group Exercise Record Form for Exercise 6—they are not used in this exercise.  Read the slide introduction to the exercise to “set the scene.”  </a:t>
            </a:r>
            <a:r>
              <a:rPr lang="en-US" dirty="0" smtClean="0"/>
              <a:t>Ask </a:t>
            </a:r>
            <a:r>
              <a:rPr lang="en-US" dirty="0"/>
              <a:t>the groups to read through the exercise as a group and then work in teams of two to do a role play. Use the Active component (AC) slide for predominantly active component students, and the RC slide for Reserve/National Guard component students (Appendix E has RC material).</a:t>
            </a:r>
            <a:endParaRPr lang="en-US" b="0" i="0" u="none" dirty="0" smtClean="0">
              <a:effectLst/>
            </a:endParaRPr>
          </a:p>
          <a:p>
            <a:r>
              <a:rPr lang="en-US" dirty="0"/>
              <a:t> </a:t>
            </a:r>
            <a:endParaRPr lang="en-US" b="0" i="0" u="none" dirty="0" smtClean="0">
              <a:effectLst/>
            </a:endParaRPr>
          </a:p>
          <a:p>
            <a:r>
              <a:rPr lang="en-US" dirty="0"/>
              <a:t>For the role play, one member of the subgroup team of two should choose to play the role of one of the Soldiers while the other person plays the role of the first line leader of the unit and uses effective communication techniques and ACE to intervene. After they have completed the first role play the subgroup members switch roles and do the role play again. The role players will conduct a short 1 minute AAR of what occurred during the role play after each role play is completed</a:t>
            </a:r>
            <a:r>
              <a:rPr lang="en-US" dirty="0" smtClean="0"/>
              <a:t>. </a:t>
            </a:r>
          </a:p>
          <a:p>
            <a:r>
              <a:rPr lang="en-US" dirty="0"/>
              <a:t> </a:t>
            </a:r>
            <a:endParaRPr lang="en-US" b="0" dirty="0" smtClean="0">
              <a:effectLst/>
            </a:endParaRPr>
          </a:p>
          <a:p>
            <a:r>
              <a:rPr lang="en-US" b="1" dirty="0"/>
              <a:t>Talking Points: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Divide up into teams of two within your groups.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uneven numbers in a group, form one team of three.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Read the exercise.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Role play, using effective communication techniques and ACE.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want them to </a:t>
            </a:r>
            <a:r>
              <a:rPr lang="en-US" sz="1200" b="1" kern="1200" dirty="0" smtClean="0">
                <a:solidFill>
                  <a:schemeClr val="tx1"/>
                </a:solidFill>
                <a:effectLst/>
                <a:latin typeface="+mn-lt"/>
                <a:ea typeface="+mn-ea"/>
                <a:cs typeface="+mn-cs"/>
              </a:rPr>
              <a:t>ASK THE QUESTION!!! “Are you thinking of killing yourself?”</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Take turns so everyone has a chance to role play.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Critique each other’s communication and offer suggestions.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Each role play should take about 3 or 4 minutes then change roles.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34</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b="0" dirty="0" smtClean="0"/>
              <a:t>Direct your attention to Exercise 6 in the handout. </a:t>
            </a:r>
            <a:r>
              <a:rPr lang="en-US" dirty="0" smtClean="0"/>
              <a:t>Do </a:t>
            </a:r>
            <a:r>
              <a:rPr lang="en-US" dirty="0"/>
              <a:t>not use the Group Exercise Record Form for Exercise 6—they are not used in this exercise.  Read the slide introduction to the exercise to “set the scene.” </a:t>
            </a:r>
            <a:r>
              <a:rPr lang="en-US" dirty="0" smtClean="0"/>
              <a:t>Ask the </a:t>
            </a:r>
            <a:r>
              <a:rPr lang="en-US" dirty="0"/>
              <a:t>groups to read through the exercise as a group and then work in teams of two to do a role play. Use the Active component (AC) slide for predominantly active component students, and the RC slide for Reserve/National Guard component students (Appendix E has RC material).</a:t>
            </a:r>
            <a:endParaRPr lang="en-US" b="0" i="0" u="none" dirty="0" smtClean="0">
              <a:effectLst/>
            </a:endParaRPr>
          </a:p>
          <a:p>
            <a:r>
              <a:rPr lang="en-US" dirty="0"/>
              <a:t> </a:t>
            </a:r>
            <a:endParaRPr lang="en-US" b="0" i="0" u="none" dirty="0" smtClean="0">
              <a:effectLst/>
            </a:endParaRPr>
          </a:p>
          <a:p>
            <a:r>
              <a:rPr lang="en-US" dirty="0"/>
              <a:t>For the role play, one member of the subgroup team of two should choose to play the role of one of the Soldiers while the other person plays the role of the first line leader of the unit and uses effective communication techniques and ACE to intervene. After they have completed the first role play the subgroup members switch roles and do the role play again. The role players will conduct a short 1 minute AAR of what occurred during the role play after each role play is completed.</a:t>
            </a:r>
            <a:endParaRPr lang="en-US" b="0" dirty="0" smtClean="0">
              <a:effectLst/>
            </a:endParaRPr>
          </a:p>
          <a:p>
            <a:r>
              <a:rPr lang="en-US" dirty="0"/>
              <a:t> </a:t>
            </a:r>
            <a:endParaRPr lang="en-US" b="0" dirty="0" smtClean="0">
              <a:effectLst/>
            </a:endParaRPr>
          </a:p>
          <a:p>
            <a:r>
              <a:rPr lang="en-US" b="1" dirty="0"/>
              <a:t>Talking Points:</a:t>
            </a:r>
            <a:endParaRPr lang="en-US" dirty="0" smtClean="0">
              <a:effectLst/>
            </a:endParaRPr>
          </a:p>
          <a:p>
            <a:pPr marL="174982" indent="-174982">
              <a:buFont typeface="Arial" pitchFamily="34" charset="0"/>
              <a:buChar char="•"/>
            </a:pPr>
            <a:r>
              <a:rPr lang="en-US" dirty="0"/>
              <a:t>Divide up into teams of two within your groups. </a:t>
            </a:r>
          </a:p>
          <a:p>
            <a:pPr marL="174982" indent="-174982">
              <a:buFont typeface="Arial" pitchFamily="34" charset="0"/>
              <a:buChar char="•"/>
            </a:pPr>
            <a:r>
              <a:rPr lang="en-US" dirty="0"/>
              <a:t>For uneven numbers in a group, form one team of three. </a:t>
            </a:r>
          </a:p>
          <a:p>
            <a:pPr marL="174982" indent="-174982">
              <a:buFont typeface="Arial" pitchFamily="34" charset="0"/>
              <a:buChar char="•"/>
            </a:pPr>
            <a:r>
              <a:rPr lang="en-US" dirty="0"/>
              <a:t>Read the exercise. </a:t>
            </a:r>
          </a:p>
          <a:p>
            <a:pPr marL="174982" indent="-174982">
              <a:buFont typeface="Arial" pitchFamily="34" charset="0"/>
              <a:buChar char="•"/>
            </a:pPr>
            <a:r>
              <a:rPr lang="en-US" dirty="0"/>
              <a:t>Role play, using effective communication techniques and ACE. </a:t>
            </a:r>
          </a:p>
          <a:p>
            <a:pPr marL="174982" indent="-174982">
              <a:buFont typeface="Arial" pitchFamily="34" charset="0"/>
              <a:buChar char="•"/>
            </a:pPr>
            <a:r>
              <a:rPr lang="en-US" dirty="0"/>
              <a:t>We want them to </a:t>
            </a:r>
            <a:r>
              <a:rPr lang="en-US" b="1" dirty="0"/>
              <a:t>ASK THE QUESTION!!! “Are you thinking of killing yourself?”</a:t>
            </a:r>
          </a:p>
          <a:p>
            <a:pPr marL="174982" indent="-174982">
              <a:buFont typeface="Arial" pitchFamily="34" charset="0"/>
              <a:buChar char="•"/>
            </a:pPr>
            <a:r>
              <a:rPr lang="en-US" dirty="0"/>
              <a:t>Take turns so everyone has a chance to role play. </a:t>
            </a:r>
          </a:p>
          <a:p>
            <a:pPr marL="174982" indent="-174982">
              <a:buFont typeface="Arial" pitchFamily="34" charset="0"/>
              <a:buChar char="•"/>
            </a:pPr>
            <a:r>
              <a:rPr lang="en-US" dirty="0"/>
              <a:t>Critique each other’s communication and offer suggestions. </a:t>
            </a:r>
          </a:p>
          <a:p>
            <a:pPr marL="174982" indent="-174982">
              <a:buFont typeface="Arial" pitchFamily="34" charset="0"/>
              <a:buChar char="•"/>
            </a:pPr>
            <a:r>
              <a:rPr lang="en-US" dirty="0"/>
              <a:t>Each role play should take about 3 or 4 minutes then change roles. </a:t>
            </a:r>
          </a:p>
          <a:p>
            <a:endParaRPr lang="en-US" b="1"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35</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smtClean="0"/>
              <a:t>Directions:  </a:t>
            </a:r>
            <a:r>
              <a:rPr lang="en-US" dirty="0" smtClean="0"/>
              <a:t>Display this slide as you have each group provides their assessment from Exercise 6. This slide is for the</a:t>
            </a:r>
            <a:r>
              <a:rPr lang="en-US" baseline="0" dirty="0" smtClean="0"/>
              <a:t> students reference during the execution of Exercise 6. Read</a:t>
            </a:r>
            <a:r>
              <a:rPr lang="en-US" dirty="0" smtClean="0"/>
              <a:t> the Example Speaker’s Notes for ideas on how to talk about this.</a:t>
            </a:r>
          </a:p>
          <a:p>
            <a:endParaRPr lang="en-US" b="1" dirty="0" smtClean="0"/>
          </a:p>
          <a:p>
            <a:r>
              <a:rPr lang="en-US" b="1" dirty="0" smtClean="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reminders of effective communication are provided for your review while working Exercise 6.</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One point to keep in mind is that effective communication requires effective active listening.</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During the exercise remember to ask the question “Are You Thinking of Killing Yourself?”</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36</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After allowing time for the role plays, show slide as you discuss the following talking points.  Read the Example Speaker’s Notes to see an example of how to talk about this.</a:t>
            </a:r>
          </a:p>
          <a:p>
            <a:r>
              <a:rPr lang="en-US" dirty="0"/>
              <a:t> </a:t>
            </a:r>
            <a:endParaRPr lang="en-US" dirty="0" smtClean="0">
              <a:effectLst/>
            </a:endParaRPr>
          </a:p>
          <a:p>
            <a:r>
              <a:rPr lang="en-US" b="1" dirty="0"/>
              <a:t>Talking Points:</a:t>
            </a:r>
            <a:endParaRPr lang="en-US" b="1"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Was the role play hard? Why?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many actually asked “Are you thinking about killing yourself?” Show of hands.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Even though it is hard to ask these questions, if you are concerned, then ask very directly.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follow up Leadership actions do you take after the Soldier has received help? Are his/her problems solved that caused the pain to begin with?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may save a life!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37</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1528127"/>
          </a:xfrm>
        </p:spPr>
        <p:txBody>
          <a:bodyPr/>
          <a:lstStyle/>
          <a:p>
            <a:r>
              <a:rPr lang="en-US" b="1" dirty="0"/>
              <a:t>Directions: </a:t>
            </a:r>
            <a:r>
              <a:rPr lang="en-US" dirty="0"/>
              <a:t>Display slide and summarize what they have learned in this lesson.</a:t>
            </a:r>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Slide shows what we have done in this lesson.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our next lesson, we will discuss resources available for Leaders to use to prevent suicide and assist Soldiers, Army Civilians, and Family members.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Any questions?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38</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Give the participants a 10 minute break, remind them of the time to return,</a:t>
            </a:r>
          </a:p>
          <a:p>
            <a:r>
              <a:rPr lang="en-US" dirty="0"/>
              <a:t>state again that no one should completely leave the training without talking to one of the facilitators.</a:t>
            </a:r>
          </a:p>
          <a:p>
            <a:endParaRPr lang="en-US" b="1" dirty="0"/>
          </a:p>
          <a:p>
            <a:r>
              <a:rPr lang="en-US" b="1" dirty="0"/>
              <a:t>Talking Points:  </a:t>
            </a:r>
            <a:endParaRPr lang="en-US" dirty="0"/>
          </a:p>
          <a:p>
            <a:pPr marL="174982" indent="-174982">
              <a:buFont typeface="Arial" pitchFamily="34" charset="0"/>
              <a:buChar char="•"/>
            </a:pPr>
            <a:r>
              <a:rPr lang="en-US" dirty="0"/>
              <a:t>10 minute break.</a:t>
            </a:r>
          </a:p>
          <a:p>
            <a:pPr marL="174982" indent="-174982">
              <a:buFont typeface="Arial" pitchFamily="34" charset="0"/>
              <a:buChar char="•"/>
            </a:pPr>
            <a:r>
              <a:rPr lang="en-US" dirty="0"/>
              <a:t>Be back in the room by _______.</a:t>
            </a:r>
          </a:p>
          <a:p>
            <a:pPr marL="174982" indent="-174982">
              <a:buFont typeface="Arial" pitchFamily="34" charset="0"/>
              <a:buChar char="•"/>
            </a:pPr>
            <a:r>
              <a:rPr lang="en-US" dirty="0"/>
              <a:t>Do not leave the training without talking to a facilitator.</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39</a:t>
            </a:fld>
            <a:endParaRPr lang="en-US"/>
          </a:p>
        </p:txBody>
      </p:sp>
    </p:spTree>
    <p:extLst>
      <p:ext uri="{BB962C8B-B14F-4D97-AF65-F5344CB8AC3E}">
        <p14:creationId xmlns:p14="http://schemas.microsoft.com/office/powerpoint/2010/main" val="47877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Play the video of Sergeant Major of the Army Raymond Chandler by clicking on the video embedded in the slide. </a:t>
            </a:r>
          </a:p>
          <a:p>
            <a:pPr defTabSz="933237">
              <a:defRPr/>
            </a:pPr>
            <a:r>
              <a:rPr lang="en-US" dirty="0"/>
              <a:t>After the video ends discuss the following talking points. Read the Example Speaker’s Notes for ideas on how to talk about this.</a:t>
            </a:r>
          </a:p>
          <a:p>
            <a:endParaRPr lang="en-US" b="1"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SMA Chandler found that his service experience in Iraq impacted his family and his job performance, and therefore sought behavioral health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takes courage to ask for help.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Army is working to remove the stigma related to Soldiers and Army Civilians seeking behavioral mental health assistance or other assistance with issues.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Seeking help need not affect your career.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Asking for help when it is needed can prevent suicide.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63D085-F661-4E63-B63D-FC02CFEA3C23}" type="slidenum">
              <a:rPr lang="en-US" smtClean="0"/>
              <a:pPr/>
              <a:t>4</a:t>
            </a:fld>
            <a:endParaRPr lang="en-US"/>
          </a:p>
        </p:txBody>
      </p:sp>
    </p:spTree>
    <p:extLst>
      <p:ext uri="{BB962C8B-B14F-4D97-AF65-F5344CB8AC3E}">
        <p14:creationId xmlns:p14="http://schemas.microsoft.com/office/powerpoint/2010/main" val="2798895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Direct attention to the learning objectives on the slide but do not read them.  Use the talking points to discuss these.  Read the </a:t>
            </a:r>
            <a:r>
              <a:rPr lang="en-US" dirty="0" smtClean="0"/>
              <a:t>Example Speaker's Notes in the Handbook</a:t>
            </a:r>
            <a:r>
              <a:rPr lang="en-US" dirty="0"/>
              <a:t> for ideas on how to talk about this.</a:t>
            </a:r>
          </a:p>
          <a:p>
            <a:endParaRPr lang="en-US" b="1" dirty="0"/>
          </a:p>
          <a:p>
            <a:r>
              <a:rPr lang="en-US" b="1" dirty="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 need to know the difference between emergency &amp; non-emergency resources and which apply to their Soldier’s situation (based on risk, warning signs, response to suicide or attempt etc.).</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 plan ahead for emergencies by having emergency resource information at their fingertips (i.e. Cell phone, Leaders Guide, etc.).</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 plan ahead to assist their soldiers by having non-emergency resources at their fingertips. The goal is be able to assist a Soldier with their issues/challenges quickly.</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do not have a “Smartphone” buddy up with someone in your group.</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Apps and installation websites can be useful resources.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Postvention is about what leaders should do if there is a suicide attempt or suicide in your unit/organization.</a:t>
            </a:r>
            <a:endParaRPr lang="en-US" dirty="0" smtClean="0">
              <a:effectLst/>
            </a:endParaRPr>
          </a:p>
          <a:p>
            <a:endParaRPr lang="en-US" b="1"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b="1" dirty="0"/>
              <a:t>Directions: </a:t>
            </a:r>
            <a:r>
              <a:rPr lang="en-US" sz="1400" b="1" dirty="0" smtClean="0"/>
              <a:t> </a:t>
            </a:r>
            <a:r>
              <a:rPr lang="en-US" b="0" dirty="0" smtClean="0"/>
              <a:t>Ask the class to tell you the difference between an emergency and non-emergency resource and provide examples of each. Instruct class to examine the slide and the resource list provided by the SPPM (in handouts) to identify the name, address, and phone number of emergency resources. If mobile access is available they can also use mobile devices to locate local resources.  (Direct attention to the Military Crisis Line number on the slide.)  Ask for call outs to ensure only emergency resources have been chosen.  Have the class program phone numbers into their phone contacts list and as a minimum they should program the Military Crisis Line phone number into their mobile device or copy the number to program in later. The facilitator will point out that Leaders plan ahead to deal with emergencies. </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dirty="0"/>
          </a:p>
          <a:p>
            <a:r>
              <a:rPr lang="en-US" b="1" dirty="0"/>
              <a:t>Talking Points: </a:t>
            </a:r>
            <a:r>
              <a:rPr lang="en-US" dirty="0"/>
              <a:t> </a:t>
            </a:r>
            <a:endParaRPr lang="en-US" sz="1100"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 plan ahead:  identify local emergency resources (name, location, phone, and hours) to use for a suicide intervention.</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Hotlines/Crisis Lines—confidential resources with trained people 24/7/365.</a:t>
            </a:r>
            <a:endParaRPr lang="en-US" sz="11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Military Crisis Line (National Suicide Prevention Lifeline). </a:t>
            </a:r>
            <a:endParaRPr lang="en-US" sz="11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OEF Crisis Line.</a:t>
            </a: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Put crisis line and your local emergency numbers into your cell phone contacts list.</a:t>
            </a:r>
            <a:endParaRPr lang="en-US" sz="1100" kern="1200" dirty="0" smtClean="0">
              <a:solidFill>
                <a:schemeClr val="tx1"/>
              </a:solidFill>
              <a:effectLst/>
              <a:latin typeface="+mn-lt"/>
              <a:ea typeface="+mn-ea"/>
              <a:cs typeface="+mn-cs"/>
            </a:endParaRPr>
          </a:p>
          <a:p>
            <a:pPr marL="174982" indent="-174982">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Directions:</a:t>
            </a:r>
            <a:r>
              <a:rPr lang="en-US" b="1" dirty="0"/>
              <a:t> </a:t>
            </a:r>
            <a:r>
              <a:rPr lang="en-US" dirty="0"/>
              <a:t>Direct attention to the resources listed on the slide but do not read them.  Use the talking points to talk about these resources.  Read the Example Speaker’s Notes for ideas on how to talk about this. The facilitator will point out that Leaders plan </a:t>
            </a:r>
            <a:r>
              <a:rPr lang="en-US" dirty="0" smtClean="0"/>
              <a:t>ahead.</a:t>
            </a:r>
          </a:p>
          <a:p>
            <a:endParaRPr lang="en-US" b="1" dirty="0" smtClean="0"/>
          </a:p>
          <a:p>
            <a:r>
              <a:rPr lang="en-US" b="1" dirty="0" smtClean="0"/>
              <a:t>Talking </a:t>
            </a:r>
            <a:r>
              <a:rPr lang="en-US" b="1" dirty="0"/>
              <a:t>Points:  </a:t>
            </a:r>
            <a:endParaRPr lang="en-US" sz="1100"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Leaders</a:t>
            </a:r>
            <a:r>
              <a:rPr lang="en-US" sz="1200" kern="1200" baseline="0" dirty="0" smtClean="0">
                <a:solidFill>
                  <a:schemeClr val="tx1"/>
                </a:solidFill>
                <a:effectLst/>
                <a:latin typeface="+mn-lt"/>
                <a:ea typeface="+mn-ea"/>
                <a:cs typeface="+mn-cs"/>
              </a:rPr>
              <a:t> plan ahead:  t</a:t>
            </a:r>
            <a:r>
              <a:rPr lang="en-US" sz="1200" kern="1200" dirty="0" smtClean="0">
                <a:solidFill>
                  <a:schemeClr val="tx1"/>
                </a:solidFill>
                <a:effectLst/>
                <a:latin typeface="+mn-lt"/>
                <a:ea typeface="+mn-ea"/>
                <a:cs typeface="+mn-cs"/>
              </a:rPr>
              <a:t>hese are non-emergency resources and can be used for counseling or information.</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Historically, risk factors present in suicide case studies are:</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Relationship issues.</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Depression</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Prior suicide attempt</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Family history of suicide</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Financial issues.</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Legal issues.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are some resources that could have helped with those issues before they became emergencies?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Your chain of command is a source of immediate advice and referral.</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Confidential resources include the Chaplain</a:t>
            </a:r>
            <a:r>
              <a:rPr lang="en-US" sz="1200" b="0" kern="1200" dirty="0" smtClean="0">
                <a:solidFill>
                  <a:schemeClr val="tx1"/>
                </a:solidFill>
                <a:effectLst/>
                <a:latin typeface="+mn-lt"/>
                <a:ea typeface="+mn-ea"/>
                <a:cs typeface="+mn-cs"/>
              </a:rPr>
              <a:t>, MFLAC, </a:t>
            </a:r>
            <a:r>
              <a:rPr lang="en-US" sz="1200" kern="1200" dirty="0" smtClean="0">
                <a:solidFill>
                  <a:schemeClr val="tx1"/>
                </a:solidFill>
                <a:effectLst/>
                <a:latin typeface="+mn-lt"/>
                <a:ea typeface="+mn-ea"/>
                <a:cs typeface="+mn-cs"/>
              </a:rPr>
              <a:t>and Military One Source.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If time allows, then you will pick one non-emergency resource to research and find out its location,</a:t>
            </a:r>
            <a:r>
              <a:rPr lang="en-US" sz="1200" b="0" i="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hours of operations, and phone number.</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b="1"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This slide will be displayed while you discuss the results </a:t>
            </a:r>
            <a:r>
              <a:rPr lang="en-US" dirty="0">
                <a:solidFill>
                  <a:schemeClr val="accent1"/>
                </a:solidFill>
              </a:rPr>
              <a:t>from </a:t>
            </a:r>
            <a:r>
              <a:rPr lang="en-US" dirty="0"/>
              <a:t>exercise </a:t>
            </a:r>
            <a:r>
              <a:rPr lang="en-US" dirty="0">
                <a:solidFill>
                  <a:schemeClr val="accent1"/>
                </a:solidFill>
              </a:rPr>
              <a:t>7</a:t>
            </a:r>
            <a:r>
              <a:rPr lang="en-US" dirty="0"/>
              <a:t>. Use the talking points to talk about Community Resource Guides</a:t>
            </a:r>
            <a:r>
              <a:rPr lang="en-US" dirty="0" smtClean="0"/>
              <a:t>. </a:t>
            </a:r>
            <a:r>
              <a:rPr lang="en-US" b="1" dirty="0" smtClean="0"/>
              <a:t>Read </a:t>
            </a:r>
            <a:r>
              <a:rPr lang="en-US" b="1" dirty="0"/>
              <a:t>the </a:t>
            </a:r>
            <a:r>
              <a:rPr lang="en-US" b="1" dirty="0" smtClean="0"/>
              <a:t>Example Speaker's Notes</a:t>
            </a:r>
            <a:r>
              <a:rPr lang="en-US" b="1" dirty="0"/>
              <a:t> for ideas on how to talk about this.</a:t>
            </a:r>
          </a:p>
          <a:p>
            <a:r>
              <a:rPr lang="en-US" dirty="0"/>
              <a:t> </a:t>
            </a:r>
            <a:endParaRPr lang="en-US" dirty="0" smtClean="0">
              <a:effectLst/>
            </a:endParaRPr>
          </a:p>
          <a:p>
            <a:r>
              <a:rPr lang="en-US" b="1" dirty="0"/>
              <a:t>Talking Points</a:t>
            </a:r>
            <a:endParaRPr lang="en-US" b="1"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Community Resource Guides are installation specific and often available online. They can help you find the types of non-emergency resources you need.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Don’t forget your chain of command as a resource.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to the groups that the SPPM has a resource list available for them to use too.</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During the last exercise you researched some of these resources. </a:t>
            </a:r>
            <a:r>
              <a:rPr lang="en-US" sz="1200" b="0" kern="1200" dirty="0" smtClean="0">
                <a:solidFill>
                  <a:schemeClr val="tx1"/>
                </a:solidFill>
                <a:effectLst/>
                <a:latin typeface="+mn-lt"/>
                <a:ea typeface="+mn-ea"/>
                <a:cs typeface="+mn-cs"/>
              </a:rPr>
              <a:t>Please add the website for your personal Army Post/Installation Community Resource Guides that you are assigned to or use.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point of this exercise is it takes a long time to get information and you as a Leader need the information at your fingertips.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smtClean="0"/>
              <a:t>For Exercise 8, direct attention to the handout pages for Useful Free Apps.  Use the talking points to discuss apps.  Read the Example Speaker's Notes to see ways to facilitate this section of the training. If time permits and access is available, have each group take 5 minutes to download at least one app onto a Smartphone and examine it, and 5 minutes to discuss it.  If a student does not have a Smartphone, have them share or observe someone who does.  (Note: If you are running out of time refer training</a:t>
            </a:r>
            <a:r>
              <a:rPr lang="en-US" baseline="0" dirty="0" smtClean="0"/>
              <a:t> participants</a:t>
            </a:r>
            <a:r>
              <a:rPr lang="en-US" dirty="0" smtClean="0"/>
              <a:t> to the handout and have them do the exercise on their own.)</a:t>
            </a:r>
            <a:r>
              <a:rPr lang="en-US" dirty="0"/>
              <a:t> </a:t>
            </a:r>
          </a:p>
          <a:p>
            <a:r>
              <a:rPr lang="en-US" b="1" dirty="0"/>
              <a:t>Talking Points:</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Apps can be another non-emergency resource for you to use or recommend.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Useful Free Apps page in your handouts list some apps and describes them.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Other Apps are available for use as a non-emergency resource. Look for Army, DoD and Defense Centers of Excellence (</a:t>
            </a:r>
            <a:r>
              <a:rPr lang="en-US" sz="1200" kern="1200" dirty="0" err="1" smtClean="0">
                <a:solidFill>
                  <a:schemeClr val="tx1"/>
                </a:solidFill>
                <a:effectLst/>
                <a:latin typeface="+mn-lt"/>
                <a:ea typeface="+mn-ea"/>
                <a:cs typeface="+mn-cs"/>
              </a:rPr>
              <a:t>DCoE</a:t>
            </a:r>
            <a:r>
              <a:rPr lang="en-US" sz="1200" kern="1200" dirty="0" smtClean="0">
                <a:solidFill>
                  <a:schemeClr val="tx1"/>
                </a:solidFill>
                <a:effectLst/>
                <a:latin typeface="+mn-lt"/>
                <a:ea typeface="+mn-ea"/>
                <a:cs typeface="+mn-cs"/>
              </a:rPr>
              <a:t>) apps on the internet.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POS-REP app is currently only available for IPhone's at this time. Android app is under development.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Military Traveler App is an internet based directory of installation services and resources located throughout the world.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Are there any other Apps that you have found useful?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point of this exercise is that there are many free apps and websites that can help in the fight against suicide.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As a Leader you should plan ahead</a:t>
            </a:r>
            <a:r>
              <a:rPr lang="en-US" sz="1200" b="0" kern="1200" baseline="0" dirty="0" smtClean="0">
                <a:solidFill>
                  <a:schemeClr val="tx1"/>
                </a:solidFill>
                <a:effectLst/>
                <a:latin typeface="+mn-lt"/>
                <a:ea typeface="+mn-ea"/>
                <a:cs typeface="+mn-cs"/>
              </a:rPr>
              <a:t> by having these tools in your tool kit (at your fingertips).</a:t>
            </a: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This slide shows screen shots for the following Smart Phone Apps: Breathe2Relax, PTSD Coach, Military Traveler, and Mood Tracker.</a:t>
            </a:r>
          </a:p>
          <a:p>
            <a:endParaRPr lang="en-US" b="1" dirty="0"/>
          </a:p>
          <a:p>
            <a:r>
              <a:rPr lang="en-US" b="1" dirty="0"/>
              <a:t>Talking Points:</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Point out which screen shots are for Breathe2Relax, PTSD Coach, Mood Tracker, and Military Traveler.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Explain how to find these apps (go to App store on phone or computer web browser and type inquiry in search field)</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Direct attention to the slide but do not read it.  Use the talking points to talk about Postvention. Read the Example Speaker’s Notes for ideas on how to talk about this. </a:t>
            </a:r>
          </a:p>
          <a:p>
            <a:endParaRPr lang="en-US" b="1" dirty="0"/>
          </a:p>
          <a:p>
            <a:r>
              <a:rPr lang="en-US" b="1" dirty="0"/>
              <a:t>Talking Points:</a:t>
            </a:r>
            <a:endParaRPr lang="en-US" b="1"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Inform your chain of command.</a:t>
            </a:r>
            <a:endParaRPr lang="en-US" dirty="0" smtClean="0">
              <a:effectLst/>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Postvention refers to actions required after a suicide attempt or death by suicide</a:t>
            </a:r>
            <a:r>
              <a:rPr lang="en-US" sz="1200" b="0" kern="1200" baseline="0" dirty="0" smtClean="0">
                <a:solidFill>
                  <a:schemeClr val="tx1"/>
                </a:solidFill>
                <a:effectLst/>
                <a:latin typeface="+mn-lt"/>
                <a:ea typeface="+mn-ea"/>
                <a:cs typeface="+mn-cs"/>
              </a:rPr>
              <a:t> to reduce the risk of contagion.</a:t>
            </a:r>
            <a:endParaRPr lang="en-US" b="0"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definition of Postvention is in the handout and is not in a dictionary.</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local commander(s) (Installation Commander) should have a Postvention action plan to execute if there has been a suicide attempt or a death by suicide.</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suicide within an organization increases risk for others within that organization; and places individual at greater risk for another attempt or a completed suicide.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Direct attention to the slide and ask training participants to read it.  Allow time for them to do so then use the talking points to discuss postvention </a:t>
            </a:r>
            <a:r>
              <a:rPr lang="en-US" b="0" i="0" dirty="0" smtClean="0"/>
              <a:t>actions and resources.  </a:t>
            </a:r>
            <a:r>
              <a:rPr lang="en-US" dirty="0"/>
              <a:t>This slide is just an example of Postvention actions that Leaders should take. Read through the Example Speaker’s Note for suggestions on how to facilitate this section.</a:t>
            </a:r>
          </a:p>
          <a:p>
            <a:r>
              <a:rPr lang="en-US" dirty="0"/>
              <a:t> </a:t>
            </a:r>
          </a:p>
          <a:p>
            <a:r>
              <a:rPr lang="en-US" b="1" dirty="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First line leaders:</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Support fellow Soldiers, leaders, Family, friends, co-workers.</a:t>
            </a: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It is important to quickly address the situation to reduce the likelihood</a:t>
            </a:r>
            <a:r>
              <a:rPr lang="en-US" sz="1200" kern="1200" baseline="0" dirty="0" smtClean="0">
                <a:solidFill>
                  <a:schemeClr val="tx1"/>
                </a:solidFill>
                <a:effectLst/>
                <a:latin typeface="+mn-lt"/>
                <a:ea typeface="+mn-ea"/>
                <a:cs typeface="+mn-cs"/>
              </a:rPr>
              <a:t> of suicide by contagion.</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Communicate in ways do not vilify the person who died or focus on the means of death.</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Support reintegration of Soldiers after treatment, and encourage the person to continue treatment if needed.</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Follow up in the following months.</a:t>
            </a:r>
            <a:endParaRPr lang="en-US" dirty="0" smtClean="0">
              <a:effectLst/>
            </a:endParaRPr>
          </a:p>
          <a:p>
            <a:pPr marL="628650" lvl="1" indent="-171450">
              <a:buFont typeface="Courier New" panose="02070309020205020404" pitchFamily="49" charset="0"/>
              <a:buChar char="o"/>
            </a:pPr>
            <a:r>
              <a:rPr lang="en-US" sz="1200" kern="1200" dirty="0" smtClean="0">
                <a:solidFill>
                  <a:schemeClr val="tx1"/>
                </a:solidFill>
                <a:effectLst/>
                <a:latin typeface="+mn-lt"/>
                <a:ea typeface="+mn-ea"/>
                <a:cs typeface="+mn-cs"/>
              </a:rPr>
              <a:t>Bring in chaplains, counselors and grief counselors as valuable resources to assist with…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local commander/Installation Commander should have a Postvention action plan to execute if there has been a suicide attempt or a death by suicide.</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information is just an abbreviated list of what is presented in DA Pam 600-24 concerning Postvention actions and requirements.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Display slide and summarize what they have learned in this lesson.</a:t>
            </a:r>
          </a:p>
          <a:p>
            <a:endParaRPr lang="en-US" b="1" dirty="0"/>
          </a:p>
          <a:p>
            <a:r>
              <a:rPr lang="en-US" b="1" dirty="0"/>
              <a:t>Talking Points:  </a:t>
            </a:r>
            <a:endParaRPr lang="en-US" dirty="0"/>
          </a:p>
          <a:p>
            <a:pPr marL="174982" indent="-174982">
              <a:buFont typeface="Arial" pitchFamily="34" charset="0"/>
              <a:buChar char="•"/>
            </a:pPr>
            <a:r>
              <a:rPr lang="en-US" dirty="0"/>
              <a:t>Slide shows what we have done in this lesson.</a:t>
            </a:r>
          </a:p>
          <a:p>
            <a:pPr marL="174982" indent="-174982">
              <a:buFont typeface="Arial" pitchFamily="34" charset="0"/>
              <a:buChar char="•"/>
            </a:pPr>
            <a:r>
              <a:rPr lang="en-US" dirty="0" smtClean="0"/>
              <a:t>Any </a:t>
            </a:r>
            <a:r>
              <a:rPr lang="en-US" dirty="0"/>
              <a:t>questions?</a:t>
            </a:r>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48</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Call attention to slide and restate objectives of training that they completed.</a:t>
            </a:r>
          </a:p>
          <a:p>
            <a:r>
              <a:rPr lang="en-US" dirty="0"/>
              <a:t>Answer any questions remaining in the Parking Lot.</a:t>
            </a:r>
          </a:p>
          <a:p>
            <a:r>
              <a:rPr lang="en-US" dirty="0"/>
              <a:t>Ask for additional questions.   .</a:t>
            </a:r>
            <a:endParaRPr lang="en-US" dirty="0" smtClean="0">
              <a:effectLst/>
            </a:endParaRPr>
          </a:p>
          <a:p>
            <a:r>
              <a:rPr lang="en-US" dirty="0"/>
              <a:t> </a:t>
            </a:r>
            <a:endParaRPr lang="en-US" dirty="0" smtClean="0">
              <a:effectLst/>
            </a:endParaRPr>
          </a:p>
          <a:p>
            <a:r>
              <a:rPr lang="en-US" b="1" dirty="0"/>
              <a:t>Talking Points:</a:t>
            </a:r>
            <a:endParaRPr lang="en-US" b="1"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Here is what we have covered in the training.</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Let’s see if we have addressed all the Parking Lot questions.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Are there any additional questions?</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Remember you as a LEADER have a crucial ROLE in preventing Suicides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HAVE TO </a:t>
            </a:r>
            <a:r>
              <a:rPr lang="en-US" sz="1200" b="1" kern="1200" dirty="0" smtClean="0">
                <a:solidFill>
                  <a:schemeClr val="tx1"/>
                </a:solidFill>
                <a:effectLst/>
                <a:latin typeface="+mn-lt"/>
                <a:ea typeface="+mn-ea"/>
                <a:cs typeface="+mn-cs"/>
              </a:rPr>
              <a:t>ASK THE QUESTION! </a:t>
            </a:r>
            <a:endParaRPr lang="en-US" u="sng"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Direct attention to the learning objectives on the slide but do not read them</a:t>
            </a:r>
            <a:r>
              <a:rPr lang="en-US" dirty="0" smtClean="0"/>
              <a:t>.  See the Example Speaker’s Notes</a:t>
            </a:r>
            <a:r>
              <a:rPr lang="en-US" baseline="0" dirty="0" smtClean="0"/>
              <a:t> for further information.</a:t>
            </a:r>
            <a:endParaRPr lang="en-US" dirty="0"/>
          </a:p>
          <a:p>
            <a:endParaRPr lang="en-US" b="1" dirty="0"/>
          </a:p>
          <a:p>
            <a:r>
              <a:rPr lang="en-US" b="1" dirty="0"/>
              <a:t>Talking Points:  </a:t>
            </a:r>
            <a:endParaRPr lang="en-US" dirty="0"/>
          </a:p>
          <a:p>
            <a:pPr marL="174982" indent="-174982">
              <a:buFont typeface="Arial" pitchFamily="34" charset="0"/>
              <a:buChar char="•"/>
            </a:pPr>
            <a:r>
              <a:rPr lang="en-US" dirty="0"/>
              <a:t>Impact of suicide.</a:t>
            </a:r>
          </a:p>
          <a:p>
            <a:pPr marL="174982" indent="-174982">
              <a:buFont typeface="Arial" pitchFamily="34" charset="0"/>
              <a:buChar char="•"/>
            </a:pPr>
            <a:r>
              <a:rPr lang="en-US" dirty="0"/>
              <a:t>Army efforts to prevent suicide.</a:t>
            </a:r>
          </a:p>
          <a:p>
            <a:pPr marL="174982" indent="-174982">
              <a:buFont typeface="Arial" pitchFamily="34" charset="0"/>
              <a:buChar char="•"/>
            </a:pPr>
            <a:r>
              <a:rPr lang="en-US" dirty="0"/>
              <a:t>First line leader’s role. </a:t>
            </a:r>
          </a:p>
        </p:txBody>
      </p:sp>
      <p:sp>
        <p:nvSpPr>
          <p:cNvPr id="4" name="Slide Number Placeholder 3"/>
          <p:cNvSpPr>
            <a:spLocks noGrp="1"/>
          </p:cNvSpPr>
          <p:nvPr>
            <p:ph type="sldNum" sz="quarter" idx="10"/>
          </p:nvPr>
        </p:nvSpPr>
        <p:spPr/>
        <p:txBody>
          <a:bodyPr/>
          <a:lstStyle/>
          <a:p>
            <a:fld id="{2C63D085-F661-4E63-B63D-FC02CFEA3C23}" type="slidenum">
              <a:rPr lang="en-US" smtClean="0"/>
              <a:pPr/>
              <a:t>5</a:t>
            </a:fld>
            <a:endParaRPr lang="en-US"/>
          </a:p>
        </p:txBody>
      </p:sp>
    </p:spTree>
    <p:extLst>
      <p:ext uri="{BB962C8B-B14F-4D97-AF65-F5344CB8AC3E}">
        <p14:creationId xmlns:p14="http://schemas.microsoft.com/office/powerpoint/2010/main" val="460533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Play video of CSA General Raymond T. </a:t>
            </a:r>
            <a:r>
              <a:rPr lang="en-US" dirty="0" err="1"/>
              <a:t>Odierno</a:t>
            </a:r>
            <a:r>
              <a:rPr lang="en-US" dirty="0"/>
              <a:t>.  </a:t>
            </a:r>
          </a:p>
          <a:p>
            <a:r>
              <a:rPr lang="en-US" b="1" dirty="0"/>
              <a:t/>
            </a:r>
            <a:br>
              <a:rPr lang="en-US" b="1" dirty="0"/>
            </a:br>
            <a:r>
              <a:rPr lang="en-US" b="1" dirty="0"/>
              <a:t>Talking Points:  </a:t>
            </a:r>
            <a:endParaRPr lang="en-US" dirty="0"/>
          </a:p>
          <a:p>
            <a:r>
              <a:rPr lang="en-US" dirty="0"/>
              <a:t> </a:t>
            </a:r>
            <a:endParaRPr lang="en-US" dirty="0" smtClean="0">
              <a:effectLst/>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is a message from the Chief of Staff of the Army, General Raymond T. </a:t>
            </a:r>
            <a:r>
              <a:rPr lang="en-US" sz="1200" kern="1200" dirty="0" err="1" smtClean="0">
                <a:solidFill>
                  <a:schemeClr val="tx1"/>
                </a:solidFill>
                <a:effectLst/>
                <a:latin typeface="+mn-lt"/>
                <a:ea typeface="+mn-ea"/>
                <a:cs typeface="+mn-cs"/>
              </a:rPr>
              <a:t>Odierno</a:t>
            </a:r>
            <a:r>
              <a:rPr lang="en-US" sz="1200" kern="1200" dirty="0" smtClean="0">
                <a:solidFill>
                  <a:schemeClr val="tx1"/>
                </a:solidFill>
                <a:effectLst/>
                <a:latin typeface="+mn-lt"/>
                <a:ea typeface="+mn-ea"/>
                <a:cs typeface="+mn-cs"/>
              </a:rPr>
              <a:t>, about the importance of what you have learned today and about your role as a leader in preventing suicide.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Remember you as a LEADER have a crucial ROLE in preventing Suicides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HAVE TO </a:t>
            </a:r>
            <a:r>
              <a:rPr lang="en-US" sz="1200" b="1" kern="1200" dirty="0" smtClean="0">
                <a:solidFill>
                  <a:schemeClr val="tx1"/>
                </a:solidFill>
                <a:effectLst/>
                <a:latin typeface="+mn-lt"/>
                <a:ea typeface="+mn-ea"/>
                <a:cs typeface="+mn-cs"/>
              </a:rPr>
              <a:t>ASK THE QUESTION! As YOU may save a life.</a:t>
            </a:r>
            <a:endParaRPr lang="en-US" dirty="0" smtClean="0">
              <a:effectLst/>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4982" indent="-174982">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6053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Hand out </a:t>
            </a:r>
            <a:r>
              <a:rPr lang="en-US" dirty="0" smtClean="0"/>
              <a:t>completion </a:t>
            </a:r>
            <a:r>
              <a:rPr lang="en-US" dirty="0"/>
              <a:t>certificates. Thank the training participants.  Dismiss the class.  Remain in classroom a minimum of 15 minutes to speak to anyone who wants to talk further. </a:t>
            </a:r>
          </a:p>
          <a:p>
            <a:endParaRPr lang="en-US" dirty="0"/>
          </a:p>
          <a:p>
            <a:r>
              <a:rPr lang="en-US" b="1" dirty="0"/>
              <a:t>Talking Points:  </a:t>
            </a:r>
            <a:endParaRPr lang="en-US"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Thank you for your attention and participation.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 will be in the classroom for a while if any of you have additional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Hand out completion certificates.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Say Congratulations!!!!</a:t>
            </a:r>
          </a:p>
          <a:p>
            <a:endParaRPr lang="en-US" dirty="0" smtClean="0"/>
          </a:p>
        </p:txBody>
      </p:sp>
      <p:sp>
        <p:nvSpPr>
          <p:cNvPr id="4" name="Slide Number Placeholder 3"/>
          <p:cNvSpPr>
            <a:spLocks noGrp="1"/>
          </p:cNvSpPr>
          <p:nvPr>
            <p:ph type="sldNum" sz="quarter" idx="10"/>
          </p:nvPr>
        </p:nvSpPr>
        <p:spPr/>
        <p:txBody>
          <a:bodyPr/>
          <a:lstStyle/>
          <a:p>
            <a:fld id="{2C63D085-F661-4E63-B63D-FC02CFEA3C23}" type="slidenum">
              <a:rPr lang="en-US" smtClean="0"/>
              <a:pPr/>
              <a:t>51</a:t>
            </a:fld>
            <a:endParaRPr lang="en-US"/>
          </a:p>
        </p:txBody>
      </p:sp>
    </p:spTree>
    <p:extLst>
      <p:ext uri="{BB962C8B-B14F-4D97-AF65-F5344CB8AC3E}">
        <p14:creationId xmlns:p14="http://schemas.microsoft.com/office/powerpoint/2010/main" val="478773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Direct attention to the questions on slide. Verbally assign one of the tasks to each small group. This is exercise 1. Allow 5 minutes for the discussion then call on each group to provide their top 3 answers to the class and discuss them with the class. </a:t>
            </a:r>
            <a:r>
              <a:rPr lang="en-US" dirty="0" smtClean="0"/>
              <a:t>Make </a:t>
            </a:r>
            <a:r>
              <a:rPr lang="en-US" dirty="0"/>
              <a:t>notes on scratch paper. Read the Example Speaker’s Notes for ideas on how to talk about this. </a:t>
            </a:r>
            <a:endParaRPr lang="en-US" b="0" i="0" u="none" dirty="0" smtClean="0">
              <a:effectLst/>
            </a:endParaRPr>
          </a:p>
          <a:p>
            <a:pPr defTabSz="933237">
              <a:defRPr/>
            </a:pPr>
            <a:endParaRPr lang="en-US" dirty="0"/>
          </a:p>
          <a:p>
            <a:pPr defTabSz="933237">
              <a:defRPr/>
            </a:pPr>
            <a:endParaRPr lang="en-US" dirty="0"/>
          </a:p>
          <a:p>
            <a:r>
              <a:rPr lang="en-US" b="1" dirty="0"/>
              <a:t>Talking Points: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Every suicide is a tragedy.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Assign one question to each group.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Give directions for discussing and then reporting.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Discuss the key points from the Speaker’s Notes when the groups brief their answers.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Remind them of their roles.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Use note paper to record your answers. </a:t>
            </a:r>
          </a:p>
          <a:p>
            <a:r>
              <a:rPr lang="en-US" sz="1200" b="1" i="1" kern="1200" dirty="0" smtClean="0">
                <a:solidFill>
                  <a:schemeClr val="tx1"/>
                </a:solidFill>
                <a:effectLst/>
                <a:latin typeface="+mn-lt"/>
                <a:ea typeface="+mn-ea"/>
                <a:cs typeface="+mn-cs"/>
              </a:rPr>
              <a:t/>
            </a:r>
            <a:br>
              <a:rPr lang="en-US" sz="1200" b="1" i="1" kern="1200" dirty="0" smtClean="0">
                <a:solidFill>
                  <a:schemeClr val="tx1"/>
                </a:solidFill>
                <a:effectLst/>
                <a:latin typeface="+mn-lt"/>
                <a:ea typeface="+mn-ea"/>
                <a:cs typeface="+mn-cs"/>
              </a:rPr>
            </a:br>
            <a:r>
              <a:rPr lang="en-US" sz="1200" b="1" i="1" kern="1200" dirty="0" smtClean="0">
                <a:solidFill>
                  <a:schemeClr val="tx1"/>
                </a:solidFill>
                <a:effectLst/>
                <a:latin typeface="+mn-lt"/>
                <a:ea typeface="+mn-ea"/>
                <a:cs typeface="+mn-cs"/>
              </a:rPr>
              <a:t> </a:t>
            </a:r>
            <a:endParaRPr lang="en-US" dirty="0"/>
          </a:p>
          <a:p>
            <a:pPr rtl="0"/>
            <a:endParaRPr lang="en-US" b="1" dirty="0"/>
          </a:p>
          <a:p>
            <a:pPr marL="174982" indent="-174982">
              <a:buFont typeface="Arial" pitchFamily="34" charset="0"/>
              <a:buChar char="•"/>
            </a:pPr>
            <a:endParaRPr lang="en-US" b="1" i="1" u="sng" dirty="0" smtClean="0"/>
          </a:p>
        </p:txBody>
      </p:sp>
      <p:sp>
        <p:nvSpPr>
          <p:cNvPr id="4" name="Slide Number Placeholder 3"/>
          <p:cNvSpPr>
            <a:spLocks noGrp="1"/>
          </p:cNvSpPr>
          <p:nvPr>
            <p:ph type="sldNum" sz="quarter" idx="10"/>
          </p:nvPr>
        </p:nvSpPr>
        <p:spPr/>
        <p:txBody>
          <a:bodyPr/>
          <a:lstStyle/>
          <a:p>
            <a:fld id="{2C63D085-F661-4E63-B63D-FC02CFEA3C23}" type="slidenum">
              <a:rPr lang="en-US" smtClean="0"/>
              <a:pPr/>
              <a:t>6</a:t>
            </a:fld>
            <a:endParaRPr lang="en-US"/>
          </a:p>
        </p:txBody>
      </p:sp>
    </p:spTree>
    <p:extLst>
      <p:ext uri="{BB962C8B-B14F-4D97-AF65-F5344CB8AC3E}">
        <p14:creationId xmlns:p14="http://schemas.microsoft.com/office/powerpoint/2010/main" val="325522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Directions: </a:t>
            </a:r>
            <a:r>
              <a:rPr lang="en-US" sz="1200" kern="1200" dirty="0" smtClean="0">
                <a:solidFill>
                  <a:schemeClr val="tx1"/>
                </a:solidFill>
                <a:effectLst/>
                <a:latin typeface="+mn-lt"/>
                <a:ea typeface="+mn-ea"/>
                <a:cs typeface="+mn-cs"/>
              </a:rPr>
              <a:t>Display slide as you discuss the following talking points.  This slide may be briefed/discussed at this point in the class or after Slide Nine (9). It is up to the facilitator’s discretion on when to present this slide. </a:t>
            </a:r>
            <a:r>
              <a:rPr lang="en-US" sz="1200" kern="1200" smtClean="0">
                <a:solidFill>
                  <a:schemeClr val="tx1"/>
                </a:solidFill>
                <a:effectLst/>
                <a:latin typeface="+mn-lt"/>
                <a:ea typeface="+mn-ea"/>
                <a:cs typeface="+mn-cs"/>
              </a:rPr>
              <a:t>Read the Example Speaker’s Notes for ideas on how to talk about this. </a:t>
            </a:r>
          </a:p>
          <a:p>
            <a:r>
              <a:rPr lang="en-US" dirty="0"/>
              <a:t/>
            </a:r>
            <a:br>
              <a:rPr lang="en-US" dirty="0"/>
            </a:br>
            <a:r>
              <a:rPr lang="en-US" b="1" dirty="0"/>
              <a:t>Talking Points: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operational impact does Suicide have on the Army?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Allow time for answers from the class.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Suicide has become our most deadly enemy.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Suicide impacts Families, friends, co-workers, fellow Soldiers, units, leaders, morale, readiness, and the operational strength of the Army.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From 2003 through the third quarter of 2013, the Army lost the equivalent of 60 platoons or 2 Brigade Combat Teams (BCTs)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must fight suicide just as we fight any other enemy.</a:t>
            </a:r>
          </a:p>
        </p:txBody>
      </p:sp>
      <p:sp>
        <p:nvSpPr>
          <p:cNvPr id="4" name="Slide Number Placeholder 3"/>
          <p:cNvSpPr>
            <a:spLocks noGrp="1"/>
          </p:cNvSpPr>
          <p:nvPr>
            <p:ph type="sldNum" sz="quarter" idx="10"/>
          </p:nvPr>
        </p:nvSpPr>
        <p:spPr/>
        <p:txBody>
          <a:bodyPr/>
          <a:lstStyle/>
          <a:p>
            <a:fld id="{2C63D085-F661-4E63-B63D-FC02CFEA3C2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Directions: </a:t>
            </a:r>
            <a:r>
              <a:rPr lang="en-US" dirty="0"/>
              <a:t>Direct attention to the questions on slide. Verbally assign one of the tasks to each small group. This is exercise 2. (Allow 5 minutes for the discussion then call on each group to provide their top </a:t>
            </a:r>
            <a:r>
              <a:rPr lang="en-US" dirty="0" smtClean="0"/>
              <a:t>5 </a:t>
            </a:r>
            <a:r>
              <a:rPr lang="en-US" dirty="0"/>
              <a:t>answers to the class.) </a:t>
            </a:r>
            <a:r>
              <a:rPr lang="en-US" dirty="0" smtClean="0"/>
              <a:t>Make </a:t>
            </a:r>
            <a:r>
              <a:rPr lang="en-US" dirty="0"/>
              <a:t>notes on scratch paper. Read the Example Speaker’s Notes for ideas on how to talk about this. Have the groups brief their top three answers and discuss those answers with the overall class.</a:t>
            </a:r>
            <a:endParaRPr lang="en-US" b="0" i="0" u="none" dirty="0" smtClean="0">
              <a:effectLst/>
            </a:endParaRPr>
          </a:p>
          <a:p>
            <a:endParaRPr lang="en-US" dirty="0"/>
          </a:p>
          <a:p>
            <a:r>
              <a:rPr lang="en-US" b="1" dirty="0"/>
              <a:t>Talking Points:  </a:t>
            </a:r>
            <a:endParaRPr lang="en-US" dirty="0"/>
          </a:p>
          <a:p>
            <a:pPr marL="174982" indent="-174982">
              <a:buFont typeface="Arial" pitchFamily="34" charset="0"/>
              <a:buChar char="•"/>
            </a:pPr>
            <a:r>
              <a:rPr lang="en-US" dirty="0"/>
              <a:t>Each group will answer all </a:t>
            </a:r>
            <a:r>
              <a:rPr lang="en-US" dirty="0" smtClean="0"/>
              <a:t>one </a:t>
            </a:r>
            <a:r>
              <a:rPr lang="en-US" dirty="0"/>
              <a:t>the questions</a:t>
            </a:r>
            <a:r>
              <a:rPr lang="en-US" dirty="0" smtClean="0"/>
              <a:t>.</a:t>
            </a:r>
          </a:p>
          <a:p>
            <a:pPr marL="174982" marR="0" lvl="0" indent="-174982"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dirty="0" smtClean="0">
                <a:solidFill>
                  <a:schemeClr val="tx1"/>
                </a:solidFill>
                <a:effectLst/>
                <a:latin typeface="+mn-lt"/>
                <a:ea typeface="+mn-ea"/>
                <a:cs typeface="+mn-cs"/>
              </a:rPr>
              <a:t>Assign one question to each group.</a:t>
            </a:r>
            <a:endParaRPr lang="en-US" b="0" dirty="0"/>
          </a:p>
          <a:p>
            <a:pPr marL="174982" indent="-174982">
              <a:buFont typeface="Arial" pitchFamily="34" charset="0"/>
              <a:buChar char="•"/>
            </a:pPr>
            <a:r>
              <a:rPr lang="en-US" dirty="0"/>
              <a:t>Each group should record their answers for </a:t>
            </a:r>
            <a:r>
              <a:rPr lang="en-US" dirty="0" smtClean="0"/>
              <a:t>their assigned question.</a:t>
            </a:r>
            <a:endParaRPr lang="en-US" dirty="0"/>
          </a:p>
          <a:p>
            <a:pPr marL="174982" indent="-174982" defTabSz="933237">
              <a:buFont typeface="Arial" pitchFamily="34" charset="0"/>
              <a:buChar char="•"/>
              <a:defRPr/>
            </a:pPr>
            <a:r>
              <a:rPr lang="en-US" dirty="0"/>
              <a:t>Discuss the key points from the Speakers Notes when the groups brief their answers.</a:t>
            </a:r>
          </a:p>
          <a:p>
            <a:pPr marL="174982" indent="-174982">
              <a:buFont typeface="Arial" pitchFamily="34" charset="0"/>
              <a:buChar char="•"/>
            </a:pPr>
            <a:r>
              <a:rPr lang="en-US" dirty="0"/>
              <a:t>Provide any additional information that the groups miss. </a:t>
            </a:r>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8</a:t>
            </a:fld>
            <a:endParaRPr lang="en-US"/>
          </a:p>
        </p:txBody>
      </p:sp>
    </p:spTree>
    <p:extLst>
      <p:ext uri="{BB962C8B-B14F-4D97-AF65-F5344CB8AC3E}">
        <p14:creationId xmlns:p14="http://schemas.microsoft.com/office/powerpoint/2010/main" val="1796173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Directions: </a:t>
            </a:r>
            <a:r>
              <a:rPr lang="en-US" dirty="0"/>
              <a:t>Display slide as you discuss the following talking points. Read the Example Speaker’s Notes for ideas on how to talk about this. This slide allows you to summarize most of the information that was discussed in the two previous exercises. The key point to emphasize is that preventive action of the front line leaders will help a Soldier or Army Civilian reduce risk factors and increase their </a:t>
            </a:r>
            <a:r>
              <a:rPr lang="en-US" dirty="0" smtClean="0"/>
              <a:t>coping </a:t>
            </a:r>
            <a:r>
              <a:rPr lang="en-US" dirty="0"/>
              <a:t>skills (protective factors).</a:t>
            </a:r>
          </a:p>
          <a:p>
            <a:endParaRPr lang="en-US" dirty="0"/>
          </a:p>
          <a:p>
            <a:r>
              <a:rPr lang="en-US" b="1" dirty="0"/>
              <a:t>Talking Points:  </a:t>
            </a:r>
          </a:p>
          <a:p>
            <a:pPr marL="174982" indent="-174982">
              <a:buFont typeface="Arial" panose="020B0604020202020204" pitchFamily="34" charset="0"/>
              <a:buChar char="•"/>
            </a:pPr>
            <a:endParaRPr lang="en-US" b="1"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First line leaders are closest to the 18-24 year olds who are most at-risk.</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have to know your Soldiers to know when behavior has changed.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Talking to your Soldiers routinely makes it easier to ask hard questions.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Create a climate that encourages asking for help if you need it.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Encourage unit members to watch out for each other.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 people who are isolated, new to the unit, or finding it hard to fit in.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You as a first line leader need to assist and follow up with Soldiers in dealing with their work and personal stress issues.</a:t>
            </a:r>
          </a:p>
          <a:p>
            <a:endParaRPr lang="en-US" dirty="0"/>
          </a:p>
          <a:p>
            <a:endParaRPr lang="en-US" b="1" dirty="0"/>
          </a:p>
          <a:p>
            <a:endParaRPr lang="en-US" b="1" dirty="0"/>
          </a:p>
          <a:p>
            <a:pPr marL="174982" indent="-174982">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C63D085-F661-4E63-B63D-FC02CFEA3C23}" type="slidenum">
              <a:rPr lang="en-US" smtClean="0"/>
              <a:pPr/>
              <a:t>9</a:t>
            </a:fld>
            <a:endParaRPr lang="en-US"/>
          </a:p>
        </p:txBody>
      </p:sp>
    </p:spTree>
    <p:extLst>
      <p:ext uri="{BB962C8B-B14F-4D97-AF65-F5344CB8AC3E}">
        <p14:creationId xmlns:p14="http://schemas.microsoft.com/office/powerpoint/2010/main" val="1796173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gif"/><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12000">
                <a:schemeClr val="bg2">
                  <a:lumMod val="25000"/>
                </a:schemeClr>
              </a:gs>
              <a:gs pos="76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458200" y="6172200"/>
            <a:ext cx="457200" cy="365125"/>
          </a:xfrm>
        </p:spPr>
        <p:txBody>
          <a:bodyPr/>
          <a:lstStyle/>
          <a:p>
            <a:fld id="{3071BF0A-8D09-4698-B36B-1FB3AC178324}" type="slidenum">
              <a:rPr lang="en-US" smtClean="0"/>
              <a:pPr/>
              <a:t>‹#›</a:t>
            </a:fld>
            <a:endParaRPr lang="en-US"/>
          </a:p>
        </p:txBody>
      </p:sp>
      <p:sp>
        <p:nvSpPr>
          <p:cNvPr id="10" name="Rounded Rectangle 9"/>
          <p:cNvSpPr/>
          <p:nvPr userDrawn="1"/>
        </p:nvSpPr>
        <p:spPr>
          <a:xfrm>
            <a:off x="39210" y="80376"/>
            <a:ext cx="9076597" cy="6642639"/>
          </a:xfrm>
          <a:prstGeom prst="roundRect">
            <a:avLst/>
          </a:prstGeom>
          <a:solidFill>
            <a:schemeClr val="bg2">
              <a:lumMod val="50000"/>
            </a:schemeClr>
          </a:solidFill>
          <a:ln>
            <a:noFill/>
          </a:ln>
          <a:effectLst>
            <a:glow rad="101600">
              <a:schemeClr val="bg1">
                <a:lumMod val="50000"/>
                <a:alpha val="6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userDrawn="1"/>
        </p:nvSpPr>
        <p:spPr>
          <a:xfrm>
            <a:off x="228600" y="304800"/>
            <a:ext cx="8915400" cy="6366345"/>
          </a:xfrm>
          <a:prstGeom prst="round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descr="http://phc.amedd.army.mil/topics/healthyliving/bh/PublishingImages/Army_ACE_Card_2012_06_07%20Front_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74257"/>
            <a:ext cx="495824" cy="72068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7" descr="C:\Users\baileyal\Pictures\ARMY 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583694" cy="751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4" cstate="print"/>
          <a:srcRect l="40000" t="35556" r="41111" b="22667"/>
          <a:stretch>
            <a:fillRect/>
          </a:stretch>
        </p:blipFill>
        <p:spPr bwMode="auto">
          <a:xfrm>
            <a:off x="8552790" y="6059210"/>
            <a:ext cx="533400" cy="737347"/>
          </a:xfrm>
          <a:prstGeom prst="rect">
            <a:avLst/>
          </a:prstGeom>
          <a:noFill/>
          <a:ln w="9525">
            <a:solidFill>
              <a:schemeClr val="tx1"/>
            </a:solidFill>
            <a:miter lim="800000"/>
            <a:headEnd/>
            <a:tailEnd/>
          </a:ln>
        </p:spPr>
      </p:pic>
      <p:pic>
        <p:nvPicPr>
          <p:cNvPr id="3074" name="Picture 2" descr="Distinctive Unit"/>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382000" y="0"/>
            <a:ext cx="762000" cy="70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5027"/>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p:cNvSpPr/>
          <p:nvPr userDrawn="1"/>
        </p:nvSpPr>
        <p:spPr>
          <a:xfrm>
            <a:off x="0" y="0"/>
            <a:ext cx="9144000" cy="6858000"/>
          </a:xfrm>
          <a:prstGeom prst="rect">
            <a:avLst/>
          </a:prstGeom>
          <a:gradFill flip="none" rotWithShape="1">
            <a:gsLst>
              <a:gs pos="12000">
                <a:schemeClr val="bg2">
                  <a:lumMod val="25000"/>
                </a:schemeClr>
              </a:gs>
              <a:gs pos="76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8458200" y="6172200"/>
            <a:ext cx="457200" cy="365125"/>
          </a:xfrm>
        </p:spPr>
        <p:txBody>
          <a:bodyPr/>
          <a:lstStyle/>
          <a:p>
            <a:fld id="{3071BF0A-8D09-4698-B36B-1FB3AC178324}" type="slidenum">
              <a:rPr lang="en-US" smtClean="0"/>
              <a:pPr/>
              <a:t>‹#›</a:t>
            </a:fld>
            <a:endParaRPr lang="en-US"/>
          </a:p>
        </p:txBody>
      </p:sp>
      <p:sp>
        <p:nvSpPr>
          <p:cNvPr id="10" name="Rounded Rectangle 9"/>
          <p:cNvSpPr/>
          <p:nvPr userDrawn="1"/>
        </p:nvSpPr>
        <p:spPr>
          <a:xfrm>
            <a:off x="39210" y="80376"/>
            <a:ext cx="9076597" cy="6642639"/>
          </a:xfrm>
          <a:prstGeom prst="roundRect">
            <a:avLst/>
          </a:prstGeom>
          <a:solidFill>
            <a:schemeClr val="bg2">
              <a:lumMod val="50000"/>
            </a:schemeClr>
          </a:solidFill>
          <a:ln>
            <a:noFill/>
          </a:ln>
          <a:effectLst>
            <a:glow rad="101600">
              <a:schemeClr val="bg1">
                <a:lumMod val="50000"/>
                <a:alpha val="6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userDrawn="1"/>
        </p:nvSpPr>
        <p:spPr>
          <a:xfrm>
            <a:off x="228600" y="304800"/>
            <a:ext cx="8915400" cy="6366345"/>
          </a:xfrm>
          <a:prstGeom prst="roundRect">
            <a:avLst/>
          </a:prstGeom>
          <a:solidFill>
            <a:schemeClr val="bg1"/>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descr="http://phc.amedd.army.mil/topics/healthyliving/bh/PublishingImages/Army_ACE_Card_2012_06_07%20Front_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74257"/>
            <a:ext cx="495824" cy="72068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3" name="Picture 7" descr="C:\Users\baileyal\Pictures\ARMY 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583694" cy="751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4" cstate="print"/>
          <a:srcRect l="40000" t="35556" r="41111" b="22667"/>
          <a:stretch>
            <a:fillRect/>
          </a:stretch>
        </p:blipFill>
        <p:spPr bwMode="auto">
          <a:xfrm>
            <a:off x="8552790" y="6059210"/>
            <a:ext cx="533400" cy="737347"/>
          </a:xfrm>
          <a:prstGeom prst="rect">
            <a:avLst/>
          </a:prstGeom>
          <a:noFill/>
          <a:ln w="9525">
            <a:solidFill>
              <a:schemeClr val="tx1"/>
            </a:solidFill>
            <a:miter lim="800000"/>
            <a:headEnd/>
            <a:tailEnd/>
          </a:ln>
        </p:spPr>
      </p:pic>
      <p:pic>
        <p:nvPicPr>
          <p:cNvPr id="14" name="Picture 7" descr="C:\Users\baileyal\Pictures\ARMY 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60306" y="0"/>
            <a:ext cx="583694" cy="75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45027"/>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D1471-C175-4BBC-9859-14F095D500F9}" type="datetimeFigureOut">
              <a:rPr lang="en-US" smtClean="0"/>
              <a:pPr/>
              <a:t>5/9/2014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1BF0A-8D09-4698-B36B-1FB3AC178324}" type="slidenum">
              <a:rPr lang="en-US" smtClean="0"/>
              <a:pPr/>
              <a:t>‹#›</a:t>
            </a:fld>
            <a:endParaRPr lang="en-US"/>
          </a:p>
        </p:txBody>
      </p:sp>
      <p:pic>
        <p:nvPicPr>
          <p:cNvPr id="7" name="Picture 6" descr="S2S3-pp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usarmy.vo.llnwd.net/e2/-images/2009/01/13/28252/army.mil-28252-2009-01-28-0801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28194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108631" y="6010870"/>
            <a:ext cx="6581097"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ACE-SI</a:t>
            </a:r>
            <a:r>
              <a:rPr lang="en-US" sz="5400" b="1" cap="none" spc="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Leader Training</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486198289"/>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ventsuicide.army.mi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7.jpg"/><Relationship Id="rId4" Type="http://schemas.openxmlformats.org/officeDocument/2006/relationships/hyperlink" Target="http://www.veteranscrisisline.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preventsuicide.army.mi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veteranscrisisline.n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preventsuicide.army.mi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veteranscrisisline.ne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preventsuicide.army.mil/"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veteranscrisisline.ne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mailto:OEFCrisisHotline@afghan.swa.army.mil" TargetMode="External"/><Relationship Id="rId4" Type="http://schemas.openxmlformats.org/officeDocument/2006/relationships/hyperlink" Target="http://www.veteranscrisisline.ne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image" Target="../media/image52.jpeg"/><Relationship Id="rId5" Type="http://schemas.openxmlformats.org/officeDocument/2006/relationships/image" Target="../media/image47.png"/><Relationship Id="rId10" Type="http://schemas.openxmlformats.org/officeDocument/2006/relationships/image" Target="../media/image39.png"/><Relationship Id="rId4" Type="http://schemas.openxmlformats.org/officeDocument/2006/relationships/image" Target="../media/image46.jpg"/><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4800" y="838200"/>
            <a:ext cx="4575175" cy="5638800"/>
          </a:xfrm>
        </p:spPr>
        <p:txBody>
          <a:bodyPr>
            <a:normAutofit fontScale="90000"/>
          </a:bodyPr>
          <a:lstStyle/>
          <a:p>
            <a:pPr algn="l">
              <a:defRPr/>
            </a:pPr>
            <a:r>
              <a:rPr lang="fr-FR" sz="4000" b="1" u="sng" dirty="0" smtClean="0"/>
              <a:t/>
            </a:r>
            <a:br>
              <a:rPr lang="fr-FR" sz="4000" b="1" u="sng" dirty="0" smtClean="0"/>
            </a:br>
            <a:r>
              <a:rPr lang="fr-FR" sz="3600" b="1" u="sng" dirty="0" smtClean="0"/>
              <a:t>ACE-SI</a:t>
            </a:r>
            <a:r>
              <a:rPr lang="fr-FR" sz="4000" b="1" dirty="0" smtClean="0"/>
              <a:t/>
            </a:r>
            <a:br>
              <a:rPr lang="fr-FR" sz="4000" b="1" dirty="0" smtClean="0"/>
            </a:br>
            <a:r>
              <a:rPr lang="fr-FR" sz="3100" b="1" dirty="0" smtClean="0"/>
              <a:t>Ask, Care, Escort- Suicide Intervention Course</a:t>
            </a:r>
            <a:br>
              <a:rPr lang="fr-FR" sz="3100" b="1" dirty="0" smtClean="0"/>
            </a:br>
            <a:r>
              <a:rPr lang="fr-FR" sz="2000" b="1" dirty="0" smtClean="0"/>
              <a:t>(Army First Line Leaders, Army Civilian Supervisors, and Family Readiness Group Leaders)</a:t>
            </a:r>
            <a:r>
              <a:rPr lang="fr-FR" sz="3100" b="1" dirty="0" smtClean="0"/>
              <a:t/>
            </a:r>
            <a:br>
              <a:rPr lang="fr-FR" sz="3100" b="1" dirty="0" smtClean="0"/>
            </a:br>
            <a:r>
              <a:rPr lang="fr-FR" sz="3100" b="1" dirty="0" smtClean="0"/>
              <a:t/>
            </a:r>
            <a:br>
              <a:rPr lang="fr-FR" sz="3100" b="1" dirty="0" smtClean="0"/>
            </a:br>
            <a:r>
              <a:rPr lang="fr-FR" sz="3100" b="1" dirty="0" smtClean="0"/>
              <a:t/>
            </a:r>
            <a:br>
              <a:rPr lang="fr-FR" sz="3100" b="1" dirty="0" smtClean="0"/>
            </a:br>
            <a:r>
              <a:rPr lang="fr-FR" sz="3100" b="1" dirty="0" smtClean="0"/>
              <a:t/>
            </a:r>
            <a:br>
              <a:rPr lang="fr-FR" sz="3100" b="1" dirty="0" smtClean="0"/>
            </a:br>
            <a:r>
              <a:rPr lang="en-US" sz="2000" b="1" dirty="0" smtClean="0">
                <a:latin typeface="+mn-lt"/>
              </a:rPr>
              <a:t>U. S. Army Suicide Prevention Website: </a:t>
            </a:r>
            <a:r>
              <a:rPr lang="en-US" sz="2000" b="1" u="sng" dirty="0" smtClean="0">
                <a:hlinkClick r:id="rId3"/>
              </a:rPr>
              <a:t>www.preventsuicide.army.mil</a:t>
            </a:r>
            <a:r>
              <a:rPr lang="en-US" sz="2000" b="1" dirty="0" smtClean="0">
                <a:latin typeface="+mn-lt"/>
              </a:rPr>
              <a:t/>
            </a:r>
            <a:br>
              <a:rPr lang="en-US" sz="2000" b="1" dirty="0" smtClean="0">
                <a:latin typeface="+mn-lt"/>
              </a:rPr>
            </a:br>
            <a:r>
              <a:rPr lang="en-US" sz="2000" b="1" dirty="0" smtClean="0">
                <a:latin typeface="+mn-lt"/>
              </a:rPr>
              <a:t/>
            </a:r>
            <a:br>
              <a:rPr lang="en-US" sz="2000" b="1" dirty="0" smtClean="0">
                <a:latin typeface="+mn-lt"/>
              </a:rPr>
            </a:br>
            <a:r>
              <a:rPr lang="en-US" sz="2000" b="1" dirty="0" smtClean="0">
                <a:latin typeface="+mn-lt"/>
              </a:rPr>
              <a:t>Military Crisis Line</a:t>
            </a:r>
            <a:br>
              <a:rPr lang="en-US" sz="2000" b="1" dirty="0" smtClean="0">
                <a:latin typeface="+mn-lt"/>
              </a:rPr>
            </a:br>
            <a:r>
              <a:rPr lang="en-US" sz="2000" b="1" dirty="0" smtClean="0">
                <a:latin typeface="+mn-lt"/>
              </a:rPr>
              <a:t>(National Suicide Prevention Lifeline)</a:t>
            </a:r>
            <a:br>
              <a:rPr lang="en-US" sz="2000" b="1" dirty="0" smtClean="0">
                <a:latin typeface="+mn-lt"/>
              </a:rPr>
            </a:br>
            <a:r>
              <a:rPr lang="en-US" sz="2000" b="1" dirty="0" smtClean="0">
                <a:latin typeface="+mn-lt"/>
              </a:rPr>
              <a:t>       800-273-TALK (8255) press 1 </a:t>
            </a:r>
            <a:r>
              <a:rPr lang="en-US" sz="2000" b="1" dirty="0" smtClean="0"/>
              <a:t>(text 838255)         </a:t>
            </a:r>
            <a:r>
              <a:rPr lang="en-US" sz="1400" b="1" dirty="0" smtClean="0"/>
              <a:t/>
            </a:r>
            <a:br>
              <a:rPr lang="en-US" sz="1400" b="1" dirty="0" smtClean="0"/>
            </a:br>
            <a:r>
              <a:rPr lang="en-US" sz="1400" b="1" dirty="0" smtClean="0"/>
              <a:t>          </a:t>
            </a:r>
            <a:r>
              <a:rPr lang="en-US" sz="2000" b="1" dirty="0" smtClean="0">
                <a:hlinkClick r:id="rId4"/>
              </a:rPr>
              <a:t>www.veteranscrisisline.net</a:t>
            </a:r>
            <a:r>
              <a:rPr lang="en-US" sz="2000" b="1" dirty="0" smtClean="0"/>
              <a:t> (online chat)</a:t>
            </a:r>
            <a:r>
              <a:rPr lang="en-US" sz="1600" b="1" dirty="0" smtClean="0"/>
              <a:t/>
            </a:r>
            <a:br>
              <a:rPr lang="en-US" sz="1600" b="1" dirty="0" smtClean="0"/>
            </a:br>
            <a:r>
              <a:rPr lang="fr-FR" sz="1600" b="1" dirty="0" smtClean="0"/>
              <a:t/>
            </a:r>
            <a:br>
              <a:rPr lang="fr-FR" sz="1600" b="1" dirty="0" smtClean="0"/>
            </a:br>
            <a:endParaRPr lang="en-US" dirty="0"/>
          </a:p>
        </p:txBody>
      </p:sp>
      <p:sp>
        <p:nvSpPr>
          <p:cNvPr id="3" name="TextBox 2"/>
          <p:cNvSpPr txBox="1"/>
          <p:nvPr/>
        </p:nvSpPr>
        <p:spPr>
          <a:xfrm>
            <a:off x="476056" y="6594182"/>
            <a:ext cx="242374" cy="230832"/>
          </a:xfrm>
          <a:prstGeom prst="rect">
            <a:avLst/>
          </a:prstGeom>
          <a:noFill/>
        </p:spPr>
        <p:txBody>
          <a:bodyPr wrap="none" rtlCol="0">
            <a:spAutoFit/>
          </a:bodyPr>
          <a:lstStyle/>
          <a:p>
            <a:r>
              <a:rPr lang="en-US" sz="900" b="1" dirty="0" smtClean="0"/>
              <a:t>1</a:t>
            </a:r>
            <a:endParaRPr lang="en-US" sz="900" b="1"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0"/>
            <a:ext cx="4343400" cy="6858000"/>
          </a:xfrm>
          <a:prstGeom prst="rect">
            <a:avLst/>
          </a:prstGeom>
        </p:spPr>
      </p:pic>
      <p:pic>
        <p:nvPicPr>
          <p:cNvPr id="2050" name="Picture 2" descr="Distinctive Un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8518" y="1"/>
            <a:ext cx="655482" cy="60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237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8893" y="40716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In this Lesson you have </a:t>
            </a:r>
            <a:endParaRPr lang="en-US" sz="2800" b="1" dirty="0"/>
          </a:p>
          <a:p>
            <a:pPr algn="l"/>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5" name="Picture 2" descr="http://usarmy.vo.llnwd.net/e2/-images/2010/11/02/90788/size0-army.mil-90788-2010-11-03-081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447" y="762000"/>
            <a:ext cx="398348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a:t>1</a:t>
            </a:r>
            <a:r>
              <a:rPr lang="en-US" sz="900" b="1" dirty="0" smtClean="0"/>
              <a:t>0</a:t>
            </a:r>
            <a:endParaRPr lang="en-US" sz="900" b="1" dirty="0"/>
          </a:p>
        </p:txBody>
      </p:sp>
      <p:sp>
        <p:nvSpPr>
          <p:cNvPr id="8" name="Rectangle 7"/>
          <p:cNvSpPr/>
          <p:nvPr/>
        </p:nvSpPr>
        <p:spPr>
          <a:xfrm>
            <a:off x="440799" y="1852017"/>
            <a:ext cx="4191000" cy="3077766"/>
          </a:xfrm>
          <a:prstGeom prst="rect">
            <a:avLst/>
          </a:prstGeom>
        </p:spPr>
        <p:txBody>
          <a:bodyPr wrap="square">
            <a:spAutoFit/>
          </a:bodyPr>
          <a:lstStyle/>
          <a:p>
            <a:pPr marL="285750" lvl="0" indent="-285750">
              <a:buFont typeface="Arial" pitchFamily="34" charset="0"/>
              <a:buChar char="•"/>
            </a:pPr>
            <a:r>
              <a:rPr lang="en-US" b="1" dirty="0" smtClean="0"/>
              <a:t>Described </a:t>
            </a:r>
            <a:r>
              <a:rPr lang="en-US" b="1" dirty="0"/>
              <a:t>the impact of suicide on Soldiers, Families, your unit, and the Army.</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Listed what the </a:t>
            </a:r>
            <a:r>
              <a:rPr lang="en-US" b="1" dirty="0"/>
              <a:t>Army or your unit is doing to prevent suicides.</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Described </a:t>
            </a:r>
            <a:r>
              <a:rPr lang="en-US" b="1" dirty="0"/>
              <a:t>the role of first line leaders in helping to prevent suicides in the Army.</a:t>
            </a:r>
          </a:p>
          <a:p>
            <a:pPr>
              <a:defRPr/>
            </a:pPr>
            <a:endParaRPr lang="en-US" sz="1400" b="1" dirty="0">
              <a:latin typeface="+mj-lt"/>
            </a:endParaRPr>
          </a:p>
        </p:txBody>
      </p:sp>
    </p:spTree>
    <p:extLst>
      <p:ext uri="{BB962C8B-B14F-4D97-AF65-F5344CB8AC3E}">
        <p14:creationId xmlns:p14="http://schemas.microsoft.com/office/powerpoint/2010/main" val="2262569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0877" y="381000"/>
            <a:ext cx="4038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TEN MINUTE BREAK</a:t>
            </a:r>
          </a:p>
        </p:txBody>
      </p:sp>
      <p:sp>
        <p:nvSpPr>
          <p:cNvPr id="4" name="Rectangle 3"/>
          <p:cNvSpPr/>
          <p:nvPr/>
        </p:nvSpPr>
        <p:spPr>
          <a:xfrm>
            <a:off x="259624" y="1475393"/>
            <a:ext cx="4464775" cy="6032421"/>
          </a:xfrm>
          <a:prstGeom prst="rect">
            <a:avLst/>
          </a:prstGeom>
        </p:spPr>
        <p:txBody>
          <a:bodyPr wrap="square">
            <a:spAutoFit/>
          </a:bodyPr>
          <a:lstStyle/>
          <a:p>
            <a:pPr>
              <a:defRPr/>
            </a:pPr>
            <a:r>
              <a:rPr lang="en-US" sz="2800" b="1" dirty="0" smtClean="0"/>
              <a:t>Any Questions?</a:t>
            </a:r>
          </a:p>
          <a:p>
            <a:pPr>
              <a:defRPr/>
            </a:pPr>
            <a:r>
              <a:rPr lang="en-US" sz="2800" b="1" dirty="0" smtClean="0"/>
              <a:t>Talk to a Facilitator during the break.</a:t>
            </a:r>
          </a:p>
          <a:p>
            <a:pPr>
              <a:defRPr/>
            </a:pPr>
            <a:endParaRPr lang="en-US" b="1" dirty="0"/>
          </a:p>
          <a:p>
            <a:pPr>
              <a:defRPr/>
            </a:pPr>
            <a:endParaRPr lang="en-US" b="1" dirty="0" smtClean="0"/>
          </a:p>
          <a:p>
            <a:pPr>
              <a:defRPr/>
            </a:pPr>
            <a:endParaRPr lang="en-US" b="1" dirty="0" smtClean="0"/>
          </a:p>
          <a:p>
            <a:pPr>
              <a:defRPr/>
            </a:pPr>
            <a:endParaRPr lang="en-US" b="1" dirty="0" smtClean="0"/>
          </a:p>
          <a:p>
            <a:pPr>
              <a:defRPr/>
            </a:pPr>
            <a:endParaRPr lang="en-US" b="1" dirty="0"/>
          </a:p>
          <a:p>
            <a:pPr>
              <a:defRPr/>
            </a:pPr>
            <a:r>
              <a:rPr lang="en-US" b="1" dirty="0" smtClean="0"/>
              <a:t>U</a:t>
            </a:r>
            <a:r>
              <a:rPr lang="en-US" b="1" dirty="0"/>
              <a:t>. S. Army Suicide Prevention Website</a:t>
            </a:r>
            <a:r>
              <a:rPr lang="en-US" b="1" dirty="0" smtClean="0"/>
              <a:t>:</a:t>
            </a:r>
          </a:p>
          <a:p>
            <a:pPr>
              <a:defRPr/>
            </a:pPr>
            <a:r>
              <a:rPr lang="en-US" b="1" u="sng" dirty="0" smtClean="0">
                <a:hlinkClick r:id="rId3"/>
              </a:rPr>
              <a:t>www.preventsuicide.army.mil</a:t>
            </a:r>
            <a:endParaRPr lang="en-US" b="1" u="sng" dirty="0" smtClean="0"/>
          </a:p>
          <a:p>
            <a:pPr>
              <a:defRPr/>
            </a:pPr>
            <a:endParaRPr lang="en-US" b="1" dirty="0" smtClean="0"/>
          </a:p>
          <a:p>
            <a:pPr>
              <a:defRPr/>
            </a:pPr>
            <a:r>
              <a:rPr lang="en-US" b="1" dirty="0" smtClean="0"/>
              <a:t>Military Crisis Line (National </a:t>
            </a:r>
            <a:r>
              <a:rPr lang="en-US" b="1" dirty="0"/>
              <a:t>Suicide Prevention </a:t>
            </a:r>
            <a:r>
              <a:rPr lang="en-US" b="1" dirty="0" smtClean="0"/>
              <a:t>Lifeline)</a:t>
            </a:r>
            <a:endParaRPr lang="en-US" b="1" dirty="0"/>
          </a:p>
          <a:p>
            <a:pPr>
              <a:defRPr/>
            </a:pPr>
            <a:r>
              <a:rPr lang="en-US" b="1" dirty="0"/>
              <a:t>       800-273-TALK (8255</a:t>
            </a:r>
            <a:r>
              <a:rPr lang="en-US" b="1" dirty="0" smtClean="0"/>
              <a:t>) press </a:t>
            </a:r>
            <a:r>
              <a:rPr lang="en-US" b="1" dirty="0"/>
              <a:t>1 </a:t>
            </a:r>
            <a:endParaRPr lang="en-US" b="1" dirty="0" smtClean="0"/>
          </a:p>
          <a:p>
            <a:pPr>
              <a:defRPr/>
            </a:pPr>
            <a:r>
              <a:rPr lang="en-US" b="1" dirty="0"/>
              <a:t> </a:t>
            </a:r>
            <a:r>
              <a:rPr lang="en-US" b="1" dirty="0" smtClean="0"/>
              <a:t>      (</a:t>
            </a:r>
            <a:r>
              <a:rPr lang="en-US" b="1" dirty="0"/>
              <a:t>text </a:t>
            </a:r>
            <a:r>
              <a:rPr lang="en-US" b="1" dirty="0" smtClean="0"/>
              <a:t>838255)</a:t>
            </a:r>
          </a:p>
          <a:p>
            <a:pPr>
              <a:defRPr/>
            </a:pPr>
            <a:r>
              <a:rPr lang="en-US" b="1" dirty="0"/>
              <a:t> </a:t>
            </a:r>
            <a:r>
              <a:rPr lang="en-US" b="1" dirty="0" smtClean="0"/>
              <a:t>     </a:t>
            </a:r>
            <a:r>
              <a:rPr lang="en-US" sz="1200" b="1" dirty="0" smtClean="0"/>
              <a:t> </a:t>
            </a:r>
            <a:r>
              <a:rPr lang="en-US" b="1" dirty="0">
                <a:hlinkClick r:id="rId4"/>
              </a:rPr>
              <a:t>www.veteranscrisisline.net</a:t>
            </a:r>
            <a:r>
              <a:rPr lang="en-US" b="1" dirty="0"/>
              <a:t> (online chat)</a:t>
            </a:r>
            <a:r>
              <a:rPr lang="en-US" sz="1400" b="1" dirty="0"/>
              <a:t/>
            </a:r>
            <a:br>
              <a:rPr lang="en-US" sz="1400" b="1" dirty="0"/>
            </a:br>
            <a:endParaRPr lang="en-US" b="1" dirty="0"/>
          </a:p>
          <a:p>
            <a:pPr>
              <a:defRPr/>
            </a:pPr>
            <a:endParaRPr lang="en-US" b="1" dirty="0"/>
          </a:p>
          <a:p>
            <a:pPr>
              <a:defRPr/>
            </a:pPr>
            <a:endParaRPr lang="en-US" b="1" dirty="0"/>
          </a:p>
          <a:p>
            <a:pPr>
              <a:defRPr/>
            </a:pPr>
            <a:endParaRPr lang="en-US" sz="1400" b="1" dirty="0">
              <a:latin typeface="+mj-l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11</a:t>
            </a:r>
            <a:endParaRPr lang="en-US" sz="900" b="1"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6888">
            <a:off x="4800307" y="580247"/>
            <a:ext cx="3866087" cy="5640684"/>
          </a:xfrm>
          <a:prstGeom prst="rect">
            <a:avLst/>
          </a:prstGeom>
        </p:spPr>
      </p:pic>
    </p:spTree>
    <p:extLst>
      <p:ext uri="{BB962C8B-B14F-4D97-AF65-F5344CB8AC3E}">
        <p14:creationId xmlns:p14="http://schemas.microsoft.com/office/powerpoint/2010/main" val="3314026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8801" y="236562"/>
            <a:ext cx="33528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Lesson Two</a:t>
            </a:r>
          </a:p>
          <a:p>
            <a:pPr algn="l"/>
            <a:r>
              <a:rPr lang="en-US" sz="2800" b="1" dirty="0" smtClean="0">
                <a:cs typeface="Arial" charset="0"/>
              </a:rPr>
              <a:t>Enabling Learning Objectives (ELOs)</a:t>
            </a:r>
          </a:p>
        </p:txBody>
      </p:sp>
      <p:sp>
        <p:nvSpPr>
          <p:cNvPr id="4" name="Rectangle 3"/>
          <p:cNvSpPr/>
          <p:nvPr/>
        </p:nvSpPr>
        <p:spPr>
          <a:xfrm>
            <a:off x="228600" y="2286000"/>
            <a:ext cx="4191000" cy="4185761"/>
          </a:xfrm>
          <a:prstGeom prst="rect">
            <a:avLst/>
          </a:prstGeom>
        </p:spPr>
        <p:txBody>
          <a:bodyPr wrap="square">
            <a:spAutoFit/>
          </a:bodyPr>
          <a:lstStyle/>
          <a:p>
            <a:pPr marL="285750" lvl="0" indent="-285750">
              <a:buFont typeface="Arial" pitchFamily="34" charset="0"/>
              <a:buChar char="•"/>
            </a:pPr>
            <a:r>
              <a:rPr lang="en-US" b="1" dirty="0"/>
              <a:t>Identify risk factors that may increase the likelihood of suicide for an individual.  </a:t>
            </a:r>
          </a:p>
          <a:p>
            <a:pPr marL="285750" indent="-285750">
              <a:buFont typeface="Arial" pitchFamily="34" charset="0"/>
              <a:buChar char="•"/>
            </a:pPr>
            <a:endParaRPr lang="en-US" b="1" dirty="0"/>
          </a:p>
          <a:p>
            <a:pPr marL="285750" indent="-285750">
              <a:buFont typeface="Arial" pitchFamily="34" charset="0"/>
              <a:buChar char="•"/>
            </a:pPr>
            <a:r>
              <a:rPr lang="en-US" b="1" dirty="0" smtClean="0"/>
              <a:t>Identify </a:t>
            </a:r>
            <a:r>
              <a:rPr lang="en-US" b="1" dirty="0"/>
              <a:t>protective factors that make it less likely a Soldier will die by suicide.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Identify stigma that may increase the likelihood that a Soldier or Army Civilian will not seek help.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Demonstrate an understanding of risk and protective factors, warning signs, and stigma. </a:t>
            </a:r>
            <a:endParaRPr lang="en-US" b="1" dirty="0"/>
          </a:p>
          <a:p>
            <a:pPr>
              <a:defRPr/>
            </a:pPr>
            <a:endParaRPr lang="en-US" sz="1400" b="1" dirty="0">
              <a:latin typeface="+mj-lt"/>
            </a:endParaRPr>
          </a:p>
        </p:txBody>
      </p:sp>
      <p:pic>
        <p:nvPicPr>
          <p:cNvPr id="5" name="Picture 2" descr="http://usarmy.vo.llnwd.net/e2/c/images/2012/09/25/265169/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02663">
            <a:off x="4395641" y="623343"/>
            <a:ext cx="416877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usarmy.vo.llnwd.net/e2/c/images/2012/10/09/266890/siz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0020">
            <a:off x="5079773" y="3175379"/>
            <a:ext cx="3837682" cy="278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12</a:t>
            </a:r>
            <a:endParaRPr lang="en-US" sz="900" b="1" dirty="0"/>
          </a:p>
        </p:txBody>
      </p:sp>
    </p:spTree>
    <p:extLst>
      <p:ext uri="{BB962C8B-B14F-4D97-AF65-F5344CB8AC3E}">
        <p14:creationId xmlns:p14="http://schemas.microsoft.com/office/powerpoint/2010/main" val="1852530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6097" y="245661"/>
            <a:ext cx="55626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 </a:t>
            </a:r>
          </a:p>
          <a:p>
            <a:pPr algn="l"/>
            <a:r>
              <a:rPr lang="en-US" sz="2800" b="1" dirty="0" smtClean="0">
                <a:solidFill>
                  <a:prstClr val="black"/>
                </a:solidFill>
              </a:rPr>
              <a:t>Risk Factors, Protective Factors, &amp; Warning Signs </a:t>
            </a:r>
            <a:r>
              <a:rPr lang="en-US" sz="1600" b="1" dirty="0" smtClean="0">
                <a:solidFill>
                  <a:prstClr val="black"/>
                </a:solidFill>
              </a:rPr>
              <a:t>(Applies to Soldiers &amp; Civilians)</a:t>
            </a:r>
            <a:endParaRPr lang="en-US" sz="1050" b="1" dirty="0" smtClean="0">
              <a:solidFill>
                <a:prstClr val="black"/>
              </a:solidFill>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r>
              <a:rPr lang="en-US" sz="1600" b="1" dirty="0">
                <a:solidFill>
                  <a:prstClr val="black"/>
                </a:solidFill>
              </a:rPr>
              <a:t> </a:t>
            </a:r>
          </a:p>
          <a:p>
            <a:pPr>
              <a:defRPr/>
            </a:pPr>
            <a:endParaRPr lang="en-US" sz="1400" b="1" dirty="0">
              <a:solidFill>
                <a:prstClr val="black"/>
              </a:solidFill>
            </a:endParaRPr>
          </a:p>
        </p:txBody>
      </p:sp>
      <p:sp>
        <p:nvSpPr>
          <p:cNvPr id="3" name="Rectangle 2"/>
          <p:cNvSpPr/>
          <p:nvPr/>
        </p:nvSpPr>
        <p:spPr>
          <a:xfrm>
            <a:off x="235527" y="1828800"/>
            <a:ext cx="8908473" cy="4247317"/>
          </a:xfrm>
          <a:prstGeom prst="rect">
            <a:avLst/>
          </a:prstGeom>
        </p:spPr>
        <p:txBody>
          <a:bodyPr wrap="square">
            <a:spAutoFit/>
          </a:bodyPr>
          <a:lstStyle/>
          <a:p>
            <a:r>
              <a:rPr lang="en-US" b="1" i="1" dirty="0">
                <a:solidFill>
                  <a:prstClr val="black"/>
                </a:solidFill>
                <a:cs typeface="Andalus" pitchFamily="18" charset="-78"/>
              </a:rPr>
              <a:t>Risk Factors:   </a:t>
            </a:r>
            <a:r>
              <a:rPr lang="en-US" dirty="0">
                <a:solidFill>
                  <a:prstClr val="black"/>
                </a:solidFill>
                <a:cs typeface="Andalus" pitchFamily="18" charset="-78"/>
              </a:rPr>
              <a:t>refer to an</a:t>
            </a:r>
            <a:r>
              <a:rPr lang="en-US" b="1" dirty="0">
                <a:solidFill>
                  <a:prstClr val="black"/>
                </a:solidFill>
                <a:cs typeface="Andalus" pitchFamily="18" charset="-78"/>
              </a:rPr>
              <a:t> </a:t>
            </a:r>
            <a:r>
              <a:rPr lang="en-US" b="1" u="sng" dirty="0">
                <a:cs typeface="Andalus" pitchFamily="18" charset="-78"/>
              </a:rPr>
              <a:t>individual's characteristics, circumstances, history and experiences</a:t>
            </a:r>
          </a:p>
          <a:p>
            <a:r>
              <a:rPr lang="en-US" b="1" u="sng" dirty="0">
                <a:cs typeface="Andalus" pitchFamily="18" charset="-78"/>
              </a:rPr>
              <a:t>that raise the risk for suicide</a:t>
            </a:r>
            <a:r>
              <a:rPr lang="en-US" dirty="0">
                <a:solidFill>
                  <a:prstClr val="black"/>
                </a:solidFill>
                <a:cs typeface="Andalus" pitchFamily="18" charset="-78"/>
              </a:rPr>
              <a:t>. Experiencing one of these does not necessarily mean that a person is contemplating suicide or self-harm.  </a:t>
            </a:r>
          </a:p>
          <a:p>
            <a:endParaRPr lang="en-US" b="1" i="1" dirty="0">
              <a:solidFill>
                <a:prstClr val="black"/>
              </a:solidFill>
              <a:cs typeface="Andalus" pitchFamily="18" charset="-78"/>
            </a:endParaRPr>
          </a:p>
          <a:p>
            <a:r>
              <a:rPr lang="en-US" b="1" i="1" dirty="0">
                <a:solidFill>
                  <a:prstClr val="black"/>
                </a:solidFill>
                <a:cs typeface="Andalus" pitchFamily="18" charset="-78"/>
              </a:rPr>
              <a:t>Protective </a:t>
            </a:r>
            <a:r>
              <a:rPr lang="en-US" b="1" i="1" dirty="0" smtClean="0">
                <a:solidFill>
                  <a:prstClr val="black"/>
                </a:solidFill>
                <a:cs typeface="Andalus" pitchFamily="18" charset="-78"/>
              </a:rPr>
              <a:t>(Resilience) Factors</a:t>
            </a:r>
            <a:r>
              <a:rPr lang="en-US" b="1" i="1" dirty="0">
                <a:solidFill>
                  <a:prstClr val="black"/>
                </a:solidFill>
                <a:cs typeface="Andalus" pitchFamily="18" charset="-78"/>
              </a:rPr>
              <a:t>:  </a:t>
            </a:r>
            <a:r>
              <a:rPr lang="en-US" dirty="0">
                <a:solidFill>
                  <a:prstClr val="black"/>
                </a:solidFill>
                <a:cs typeface="Andalus" pitchFamily="18" charset="-78"/>
              </a:rPr>
              <a:t> are skills, strengths, or resources that help people deal more effectively with stressful events. Protective factors enhance resilience and help to counterbalance risk factors (negative life events such as academic, occupational, or social pressures). Protective factors may be personal, external, or environmental. </a:t>
            </a:r>
            <a:r>
              <a:rPr lang="en-US" b="1" u="sng" dirty="0">
                <a:solidFill>
                  <a:prstClr val="black"/>
                </a:solidFill>
                <a:cs typeface="Andalus" pitchFamily="18" charset="-78"/>
              </a:rPr>
              <a:t>Protective factors reduce </a:t>
            </a:r>
            <a:r>
              <a:rPr lang="en-US" b="1" u="sng" dirty="0" smtClean="0">
                <a:solidFill>
                  <a:prstClr val="black"/>
                </a:solidFill>
                <a:cs typeface="Andalus" pitchFamily="18" charset="-78"/>
              </a:rPr>
              <a:t>an individuals likelihood of suicide</a:t>
            </a:r>
            <a:r>
              <a:rPr lang="en-US" b="1" u="sng" dirty="0">
                <a:solidFill>
                  <a:prstClr val="black"/>
                </a:solidFill>
                <a:cs typeface="Andalus" pitchFamily="18" charset="-78"/>
              </a:rPr>
              <a:t>.</a:t>
            </a:r>
          </a:p>
          <a:p>
            <a:endParaRPr lang="en-US" dirty="0">
              <a:solidFill>
                <a:prstClr val="black"/>
              </a:solidFill>
              <a:cs typeface="Andalus" pitchFamily="18" charset="-78"/>
            </a:endParaRPr>
          </a:p>
          <a:p>
            <a:r>
              <a:rPr lang="en-US" b="1" i="1" dirty="0">
                <a:solidFill>
                  <a:prstClr val="black"/>
                </a:solidFill>
                <a:cs typeface="Andalus" pitchFamily="18" charset="-78"/>
              </a:rPr>
              <a:t>Warning </a:t>
            </a:r>
            <a:r>
              <a:rPr lang="en-US" b="1" i="1" dirty="0" smtClean="0">
                <a:solidFill>
                  <a:prstClr val="black"/>
                </a:solidFill>
                <a:cs typeface="Andalus" pitchFamily="18" charset="-78"/>
              </a:rPr>
              <a:t>Sign:</a:t>
            </a:r>
            <a:r>
              <a:rPr lang="en-US" dirty="0" smtClean="0">
                <a:solidFill>
                  <a:prstClr val="black"/>
                </a:solidFill>
                <a:cs typeface="Andalus" pitchFamily="18" charset="-78"/>
              </a:rPr>
              <a:t> </a:t>
            </a:r>
            <a:r>
              <a:rPr lang="en-US" dirty="0">
                <a:solidFill>
                  <a:prstClr val="black"/>
                </a:solidFill>
                <a:cs typeface="Andalus" pitchFamily="18" charset="-78"/>
              </a:rPr>
              <a:t>It is </a:t>
            </a:r>
            <a:r>
              <a:rPr lang="en-US" dirty="0" smtClean="0">
                <a:solidFill>
                  <a:prstClr val="black"/>
                </a:solidFill>
                <a:cs typeface="Andalus" pitchFamily="18" charset="-78"/>
              </a:rPr>
              <a:t>often associated </a:t>
            </a:r>
            <a:r>
              <a:rPr lang="en-US" dirty="0">
                <a:solidFill>
                  <a:prstClr val="black"/>
                </a:solidFill>
                <a:cs typeface="Andalus" pitchFamily="18" charset="-78"/>
              </a:rPr>
              <a:t>with a severe crisis that does not go away, that may </a:t>
            </a:r>
            <a:r>
              <a:rPr lang="en-US" b="1" u="sng" dirty="0">
                <a:solidFill>
                  <a:prstClr val="black"/>
                </a:solidFill>
                <a:cs typeface="Andalus" pitchFamily="18" charset="-78"/>
              </a:rPr>
              <a:t>worsen over time, or that may appear hopeless</a:t>
            </a:r>
            <a:r>
              <a:rPr lang="en-US" dirty="0">
                <a:solidFill>
                  <a:prstClr val="black"/>
                </a:solidFill>
                <a:cs typeface="Andalus" pitchFamily="18" charset="-78"/>
              </a:rPr>
              <a:t>. Friends or loved ones in crisis may show signs </a:t>
            </a:r>
            <a:r>
              <a:rPr lang="en-US" dirty="0" smtClean="0">
                <a:solidFill>
                  <a:prstClr val="black"/>
                </a:solidFill>
                <a:cs typeface="Andalus" pitchFamily="18" charset="-78"/>
              </a:rPr>
              <a:t>that </a:t>
            </a:r>
            <a:r>
              <a:rPr lang="en-US" b="1" u="sng" dirty="0">
                <a:solidFill>
                  <a:prstClr val="black"/>
                </a:solidFill>
                <a:cs typeface="Andalus" pitchFamily="18" charset="-78"/>
              </a:rPr>
              <a:t>indicate that they are at </a:t>
            </a:r>
            <a:r>
              <a:rPr lang="en-US" b="1" u="sng" dirty="0" smtClean="0">
                <a:solidFill>
                  <a:prstClr val="black"/>
                </a:solidFill>
                <a:cs typeface="Andalus" pitchFamily="18" charset="-78"/>
              </a:rPr>
              <a:t>immediate risk</a:t>
            </a:r>
            <a:r>
              <a:rPr lang="en-US" dirty="0" smtClean="0">
                <a:solidFill>
                  <a:prstClr val="black"/>
                </a:solidFill>
                <a:cs typeface="Andalus" pitchFamily="18" charset="-78"/>
              </a:rPr>
              <a:t> of </a:t>
            </a:r>
            <a:r>
              <a:rPr lang="en-US" dirty="0">
                <a:solidFill>
                  <a:prstClr val="black"/>
                </a:solidFill>
                <a:cs typeface="Andalus" pitchFamily="18" charset="-78"/>
              </a:rPr>
              <a:t>attempting or dying by suicide. While some suicides occur without any </a:t>
            </a:r>
            <a:r>
              <a:rPr lang="en-US" dirty="0" smtClean="0">
                <a:solidFill>
                  <a:prstClr val="black"/>
                </a:solidFill>
                <a:cs typeface="Andalus" pitchFamily="18" charset="-78"/>
              </a:rPr>
              <a:t>obvious warning</a:t>
            </a:r>
            <a:r>
              <a:rPr lang="en-US" dirty="0">
                <a:solidFill>
                  <a:prstClr val="black"/>
                </a:solidFill>
                <a:cs typeface="Andalus" pitchFamily="18" charset="-78"/>
              </a:rPr>
              <a:t>, most individuals considering suicide do give warning signs. </a:t>
            </a:r>
            <a:endParaRPr lang="en-US" i="1" dirty="0">
              <a:solidFill>
                <a:prstClr val="black"/>
              </a:solidFill>
              <a:cs typeface="Andalus" pitchFamily="18" charset="-78"/>
            </a:endParaRPr>
          </a:p>
        </p:txBody>
      </p:sp>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solidFill>
                  <a:prstClr val="black"/>
                </a:solidFill>
              </a:rPr>
              <a:t>13</a:t>
            </a:r>
            <a:endParaRPr lang="en-US" sz="900" b="1" dirty="0">
              <a:solidFill>
                <a:prstClr val="black"/>
              </a:solidFill>
            </a:endParaRPr>
          </a:p>
        </p:txBody>
      </p:sp>
      <p:pic>
        <p:nvPicPr>
          <p:cNvPr id="5" name="Picture 2" descr="C:\Users\bauman1979\Pictures\Army Suicide Pictures\slide 27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23542"/>
            <a:ext cx="2261421" cy="150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584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0876" y="22860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Examples </a:t>
            </a:r>
            <a:r>
              <a:rPr lang="en-US" sz="2800" b="1" dirty="0"/>
              <a:t>of Risk Factors &amp; Protective </a:t>
            </a:r>
            <a:r>
              <a:rPr lang="en-US" sz="2800" b="1" dirty="0" smtClean="0"/>
              <a:t>Factors</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476056" y="1574882"/>
            <a:ext cx="5086544" cy="5327612"/>
          </a:xfrm>
          <a:prstGeom prst="rect">
            <a:avLst/>
          </a:prstGeom>
        </p:spPr>
        <p:txBody>
          <a:bodyPr wrap="square">
            <a:spAutoFit/>
          </a:bodyPr>
          <a:lstStyle/>
          <a:p>
            <a:r>
              <a:rPr lang="en-US" b="1" i="1" dirty="0" smtClean="0"/>
              <a:t>Risk Factors</a:t>
            </a:r>
          </a:p>
          <a:p>
            <a:pPr marL="285750" indent="-285750" fontAlgn="t">
              <a:buFont typeface="Arial" pitchFamily="34" charset="0"/>
              <a:buChar char="•"/>
            </a:pPr>
            <a:r>
              <a:rPr lang="en-US" b="1" dirty="0"/>
              <a:t>Failed relationship</a:t>
            </a:r>
          </a:p>
          <a:p>
            <a:pPr marL="285750" indent="-285750" fontAlgn="t">
              <a:buFont typeface="Arial" pitchFamily="34" charset="0"/>
              <a:buChar char="•"/>
            </a:pPr>
            <a:r>
              <a:rPr lang="en-US" b="1" dirty="0" smtClean="0"/>
              <a:t>Family </a:t>
            </a:r>
            <a:r>
              <a:rPr lang="en-US" b="1" dirty="0"/>
              <a:t>history of suicide</a:t>
            </a:r>
            <a:endParaRPr lang="en-US" dirty="0"/>
          </a:p>
          <a:p>
            <a:pPr marL="285750" indent="-285750" fontAlgn="t">
              <a:buFont typeface="Arial" pitchFamily="34" charset="0"/>
              <a:buChar char="•"/>
            </a:pPr>
            <a:r>
              <a:rPr lang="en-US" b="1" dirty="0" smtClean="0"/>
              <a:t>Prior suicide attempt</a:t>
            </a:r>
            <a:endParaRPr lang="en-US" dirty="0"/>
          </a:p>
          <a:p>
            <a:pPr marL="285750" indent="-285750" fontAlgn="t">
              <a:buFont typeface="Arial" pitchFamily="34" charset="0"/>
              <a:buChar char="•"/>
            </a:pPr>
            <a:r>
              <a:rPr lang="en-US" b="1" dirty="0"/>
              <a:t>Mood disorders</a:t>
            </a:r>
            <a:endParaRPr lang="en-US" dirty="0"/>
          </a:p>
          <a:p>
            <a:pPr marL="285750" indent="-285750" fontAlgn="t">
              <a:buFont typeface="Arial" pitchFamily="34" charset="0"/>
              <a:buChar char="•"/>
            </a:pPr>
            <a:r>
              <a:rPr lang="en-US" b="1" dirty="0"/>
              <a:t>Drug/Alcohol abuse </a:t>
            </a:r>
            <a:endParaRPr lang="en-US" dirty="0"/>
          </a:p>
          <a:p>
            <a:pPr marL="285750" indent="-285750" fontAlgn="t">
              <a:buFont typeface="Arial" pitchFamily="34" charset="0"/>
              <a:buChar char="•"/>
            </a:pPr>
            <a:r>
              <a:rPr lang="en-US" b="1" dirty="0"/>
              <a:t>Access to lethal </a:t>
            </a:r>
            <a:r>
              <a:rPr lang="en-US" b="1" dirty="0" smtClean="0"/>
              <a:t>means</a:t>
            </a:r>
          </a:p>
          <a:p>
            <a:pPr marL="285750" indent="-285750" fontAlgn="t">
              <a:buFont typeface="Arial" pitchFamily="34" charset="0"/>
              <a:buChar char="•"/>
            </a:pPr>
            <a:r>
              <a:rPr lang="en-US" b="1" dirty="0" smtClean="0"/>
              <a:t>Financial stress</a:t>
            </a:r>
          </a:p>
          <a:p>
            <a:pPr marL="285750" indent="-285750" fontAlgn="t">
              <a:buFont typeface="Arial" pitchFamily="34" charset="0"/>
              <a:buChar char="•"/>
            </a:pPr>
            <a:r>
              <a:rPr lang="en-US" b="1" dirty="0" smtClean="0"/>
              <a:t>Legal (UCMJ/Non-Judicial) issues</a:t>
            </a:r>
            <a:endParaRPr lang="en-US" dirty="0"/>
          </a:p>
          <a:p>
            <a:endParaRPr lang="en-US" b="1" i="1" dirty="0"/>
          </a:p>
          <a:p>
            <a:r>
              <a:rPr lang="en-US" b="1" i="1" dirty="0" smtClean="0"/>
              <a:t>Protective Factors</a:t>
            </a:r>
          </a:p>
          <a:p>
            <a:pPr marL="285750" marR="0" lvl="0" indent="-285750" fontAlgn="t">
              <a:lnSpc>
                <a:spcPct val="115000"/>
              </a:lnSpc>
              <a:spcBef>
                <a:spcPts val="0"/>
              </a:spcBef>
              <a:spcAft>
                <a:spcPts val="0"/>
              </a:spcAft>
              <a:buFont typeface="Arial" pitchFamily="34" charset="0"/>
              <a:buChar char="•"/>
            </a:pPr>
            <a:r>
              <a:rPr lang="en-US" b="1" dirty="0" smtClean="0"/>
              <a:t>Connectedness (Family</a:t>
            </a:r>
            <a:r>
              <a:rPr lang="en-US" b="1" dirty="0"/>
              <a:t>, </a:t>
            </a:r>
            <a:r>
              <a:rPr lang="en-US" b="1" dirty="0" smtClean="0"/>
              <a:t>friends, organization)</a:t>
            </a:r>
            <a:endParaRPr lang="en-US" b="1" dirty="0"/>
          </a:p>
          <a:p>
            <a:pPr marL="285750" indent="-285750" fontAlgn="t">
              <a:lnSpc>
                <a:spcPct val="115000"/>
              </a:lnSpc>
              <a:buFont typeface="Arial" pitchFamily="34" charset="0"/>
              <a:buChar char="•"/>
            </a:pPr>
            <a:r>
              <a:rPr lang="en-US" b="1" dirty="0">
                <a:cs typeface="Times New Roman"/>
              </a:rPr>
              <a:t>Faith</a:t>
            </a:r>
            <a:endParaRPr lang="en-US" b="1" dirty="0"/>
          </a:p>
          <a:p>
            <a:pPr marL="285750" marR="0" lvl="0" indent="-285750" fontAlgn="t">
              <a:lnSpc>
                <a:spcPct val="115000"/>
              </a:lnSpc>
              <a:spcBef>
                <a:spcPts val="0"/>
              </a:spcBef>
              <a:spcAft>
                <a:spcPts val="0"/>
              </a:spcAft>
              <a:buFont typeface="Arial" pitchFamily="34" charset="0"/>
              <a:buChar char="•"/>
            </a:pPr>
            <a:r>
              <a:rPr lang="en-US" b="1" dirty="0" smtClean="0"/>
              <a:t>Availability </a:t>
            </a:r>
            <a:r>
              <a:rPr lang="en-US" b="1" dirty="0"/>
              <a:t>of physical </a:t>
            </a:r>
            <a:r>
              <a:rPr lang="en-US" b="1" dirty="0" smtClean="0"/>
              <a:t>&amp; behavioral </a:t>
            </a:r>
            <a:r>
              <a:rPr lang="en-US" b="1" dirty="0"/>
              <a:t>health care</a:t>
            </a:r>
          </a:p>
          <a:p>
            <a:pPr marL="285750" marR="0" lvl="0" indent="-285750" fontAlgn="t">
              <a:lnSpc>
                <a:spcPct val="115000"/>
              </a:lnSpc>
              <a:spcBef>
                <a:spcPts val="0"/>
              </a:spcBef>
              <a:spcAft>
                <a:spcPts val="0"/>
              </a:spcAft>
              <a:buFont typeface="Arial" pitchFamily="34" charset="0"/>
              <a:buChar char="•"/>
            </a:pPr>
            <a:r>
              <a:rPr lang="en-US" b="1" dirty="0"/>
              <a:t>Coping ability</a:t>
            </a:r>
          </a:p>
          <a:p>
            <a:pPr marL="285750" marR="0" lvl="0" indent="-285750" fontAlgn="t">
              <a:lnSpc>
                <a:spcPct val="115000"/>
              </a:lnSpc>
              <a:spcBef>
                <a:spcPts val="0"/>
              </a:spcBef>
              <a:spcAft>
                <a:spcPts val="0"/>
              </a:spcAft>
              <a:buFont typeface="Arial" pitchFamily="34" charset="0"/>
              <a:buChar char="•"/>
            </a:pPr>
            <a:r>
              <a:rPr lang="en-US" b="1" dirty="0" smtClean="0"/>
              <a:t>Participation </a:t>
            </a:r>
            <a:r>
              <a:rPr lang="en-US" b="1" dirty="0"/>
              <a:t>in unit/group activities</a:t>
            </a:r>
          </a:p>
          <a:p>
            <a:pPr marL="285750" marR="0" lvl="0" indent="-285750" fontAlgn="t">
              <a:lnSpc>
                <a:spcPct val="115000"/>
              </a:lnSpc>
              <a:spcBef>
                <a:spcPts val="0"/>
              </a:spcBef>
              <a:spcAft>
                <a:spcPts val="0"/>
              </a:spcAft>
              <a:buFont typeface="Arial" pitchFamily="34" charset="0"/>
              <a:buChar char="•"/>
            </a:pPr>
            <a:r>
              <a:rPr lang="en-US" b="1" dirty="0"/>
              <a:t>H</a:t>
            </a:r>
            <a:r>
              <a:rPr lang="en-US" b="1" dirty="0" smtClean="0">
                <a:cs typeface="Times New Roman"/>
              </a:rPr>
              <a:t>elp seeking behavior</a:t>
            </a:r>
          </a:p>
          <a:p>
            <a:pPr marL="285750" indent="-285750">
              <a:buFont typeface="Arial" pitchFamily="34" charset="0"/>
              <a:buChar char="•"/>
            </a:pPr>
            <a:endParaRPr lang="en-US" b="1" i="1" dirty="0" smtClean="0"/>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14</a:t>
            </a:r>
            <a:endParaRPr lang="en-US" sz="900" b="1" dirty="0"/>
          </a:p>
        </p:txBody>
      </p:sp>
      <p:pic>
        <p:nvPicPr>
          <p:cNvPr id="2050" name="Picture 2" descr="http://usarmy.vo.llnwd.net/e2/c/images/2013/03/15/286106/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243943"/>
            <a:ext cx="3731558" cy="25684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676" y="1484737"/>
            <a:ext cx="2590800" cy="198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308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0480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Stigma </a:t>
            </a:r>
            <a:r>
              <a:rPr lang="en-US" sz="1600" b="1" dirty="0" smtClean="0"/>
              <a:t>(Applies to Soldiers and Civilians)</a:t>
            </a:r>
            <a:endParaRPr lang="en-US" sz="105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456631" y="1371600"/>
            <a:ext cx="4954137" cy="5047536"/>
          </a:xfrm>
          <a:prstGeom prst="rect">
            <a:avLst/>
          </a:prstGeom>
        </p:spPr>
        <p:txBody>
          <a:bodyPr wrap="square">
            <a:spAutoFit/>
          </a:bodyPr>
          <a:lstStyle/>
          <a:p>
            <a:pPr>
              <a:defRPr/>
            </a:pPr>
            <a:r>
              <a:rPr lang="en-US" b="1" dirty="0" smtClean="0"/>
              <a:t>Stigma:</a:t>
            </a:r>
          </a:p>
          <a:p>
            <a:pPr marL="342900" indent="-342900">
              <a:buFont typeface="Arial" pitchFamily="34" charset="0"/>
              <a:buChar char="•"/>
              <a:defRPr/>
            </a:pPr>
            <a:r>
              <a:rPr lang="en-US" dirty="0" smtClean="0"/>
              <a:t>The </a:t>
            </a:r>
            <a:r>
              <a:rPr lang="en-US" b="1" u="sng" dirty="0" smtClean="0"/>
              <a:t>perception</a:t>
            </a:r>
            <a:r>
              <a:rPr lang="en-US" dirty="0" smtClean="0"/>
              <a:t> among leaders and Soldiers that </a:t>
            </a:r>
            <a:r>
              <a:rPr lang="en-US" b="1" u="sng" dirty="0" smtClean="0"/>
              <a:t>help-seeking behavior will either be detrimental to their career</a:t>
            </a:r>
            <a:r>
              <a:rPr lang="en-US" b="1" dirty="0" smtClean="0"/>
              <a:t> </a:t>
            </a:r>
            <a:r>
              <a:rPr lang="en-US" dirty="0" smtClean="0"/>
              <a:t>(e.g. prejudicial to promotion or selection to leadership positions) or that it will </a:t>
            </a:r>
            <a:r>
              <a:rPr lang="en-US" b="1" u="sng" dirty="0" smtClean="0"/>
              <a:t>reduce their social status</a:t>
            </a:r>
            <a:r>
              <a:rPr lang="en-US" b="1" dirty="0" smtClean="0"/>
              <a:t> </a:t>
            </a:r>
            <a:r>
              <a:rPr lang="en-US" dirty="0" smtClean="0"/>
              <a:t>among their peers. </a:t>
            </a:r>
          </a:p>
          <a:p>
            <a:pPr marL="342900" indent="-342900">
              <a:buFont typeface="Arial" pitchFamily="34" charset="0"/>
              <a:buChar char="•"/>
              <a:defRPr/>
            </a:pPr>
            <a:endParaRPr lang="en-US" sz="1600" b="1" dirty="0"/>
          </a:p>
          <a:p>
            <a:pPr>
              <a:defRPr/>
            </a:pPr>
            <a:r>
              <a:rPr lang="en-US" b="1" dirty="0" smtClean="0"/>
              <a:t>Actions that can result from or cause stigma:</a:t>
            </a:r>
            <a:endParaRPr lang="en-US" b="1" dirty="0"/>
          </a:p>
          <a:p>
            <a:pPr marL="342900" indent="-342900">
              <a:buFont typeface="Arial" pitchFamily="34" charset="0"/>
              <a:buChar char="•"/>
              <a:defRPr/>
            </a:pPr>
            <a:r>
              <a:rPr lang="en-US" b="1" dirty="0" smtClean="0"/>
              <a:t>Excluding </a:t>
            </a:r>
            <a:r>
              <a:rPr lang="en-US" b="1" dirty="0"/>
              <a:t>people (avoiding them)/isolating people (shunning them </a:t>
            </a:r>
            <a:r>
              <a:rPr lang="en-US" b="1" dirty="0" smtClean="0"/>
              <a:t>or </a:t>
            </a:r>
            <a:r>
              <a:rPr lang="en-US" b="1" dirty="0"/>
              <a:t>omitting them from group activities</a:t>
            </a:r>
            <a:r>
              <a:rPr lang="en-US" b="1" dirty="0" smtClean="0"/>
              <a:t>).</a:t>
            </a:r>
            <a:endParaRPr lang="en-US" b="1" dirty="0"/>
          </a:p>
          <a:p>
            <a:pPr marL="342900" indent="-342900">
              <a:buFont typeface="Arial" pitchFamily="34" charset="0"/>
              <a:buChar char="•"/>
              <a:defRPr/>
            </a:pPr>
            <a:endParaRPr lang="en-US" b="1" dirty="0" smtClean="0"/>
          </a:p>
          <a:p>
            <a:pPr marL="342900" indent="-342900">
              <a:buFont typeface="Arial" pitchFamily="34" charset="0"/>
              <a:buChar char="•"/>
              <a:defRPr/>
            </a:pPr>
            <a:r>
              <a:rPr lang="en-US" b="1" dirty="0" smtClean="0"/>
              <a:t>Laughing </a:t>
            </a:r>
            <a:r>
              <a:rPr lang="en-US" b="1" dirty="0"/>
              <a:t>at </a:t>
            </a:r>
            <a:r>
              <a:rPr lang="en-US" b="1" dirty="0" smtClean="0"/>
              <a:t>people.</a:t>
            </a:r>
            <a:endParaRPr lang="en-US" b="1" dirty="0"/>
          </a:p>
          <a:p>
            <a:pPr marL="342900" indent="-342900">
              <a:buFont typeface="Arial" pitchFamily="34" charset="0"/>
              <a:buChar char="•"/>
              <a:defRPr/>
            </a:pPr>
            <a:endParaRPr lang="en-US" b="1" dirty="0" smtClean="0"/>
          </a:p>
          <a:p>
            <a:pPr marL="342900" indent="-342900">
              <a:buFont typeface="Arial" pitchFamily="34" charset="0"/>
              <a:buChar char="•"/>
              <a:defRPr/>
            </a:pPr>
            <a:r>
              <a:rPr lang="en-US" b="1" dirty="0" smtClean="0"/>
              <a:t>Picking </a:t>
            </a:r>
            <a:r>
              <a:rPr lang="en-US" b="1" dirty="0"/>
              <a:t>on people or making them scapegoats for the </a:t>
            </a:r>
            <a:r>
              <a:rPr lang="en-US" b="1" dirty="0" smtClean="0"/>
              <a:t>group.</a:t>
            </a:r>
            <a:endParaRPr lang="en-US" b="1" dirty="0"/>
          </a:p>
          <a:p>
            <a:pPr marL="285750" indent="-285750">
              <a:buFont typeface="Arial" pitchFamily="34" charset="0"/>
              <a:buChar char="•"/>
            </a:pPr>
            <a:endParaRPr lang="en-US" b="1" i="1" dirty="0" smtClean="0"/>
          </a:p>
        </p:txBody>
      </p:sp>
      <p:pic>
        <p:nvPicPr>
          <p:cNvPr id="6" name="Picture 2" descr="http://usarmy.vo.llnwd.net/e2/c/images/2012/06/14/251708/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700" y="762000"/>
            <a:ext cx="37163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14</a:t>
            </a:r>
            <a:endParaRPr lang="en-US" sz="900" b="1" dirty="0"/>
          </a:p>
        </p:txBody>
      </p:sp>
    </p:spTree>
    <p:extLst>
      <p:ext uri="{BB962C8B-B14F-4D97-AF65-F5344CB8AC3E}">
        <p14:creationId xmlns:p14="http://schemas.microsoft.com/office/powerpoint/2010/main" val="1521605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Stigma </a:t>
            </a:r>
            <a:r>
              <a:rPr lang="en-US" sz="1600" b="1" dirty="0" smtClean="0">
                <a:cs typeface="Arial" charset="0"/>
              </a:rPr>
              <a:t>(Exercise 3, 10 min, AC)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44423"/>
            <a:ext cx="5867400" cy="3693319"/>
          </a:xfrm>
          <a:prstGeom prst="rect">
            <a:avLst/>
          </a:prstGeom>
        </p:spPr>
        <p:txBody>
          <a:bodyPr wrap="square">
            <a:spAutoFit/>
          </a:bodyPr>
          <a:lstStyle/>
          <a:p>
            <a:pPr marL="285750" indent="-285750">
              <a:buFont typeface="Arial" pitchFamily="34" charset="0"/>
              <a:buChar char="•"/>
            </a:pPr>
            <a:r>
              <a:rPr lang="en-US" b="1" dirty="0" smtClean="0"/>
              <a:t>You </a:t>
            </a:r>
            <a:r>
              <a:rPr lang="en-US" b="1" dirty="0"/>
              <a:t>are a first line </a:t>
            </a:r>
            <a:r>
              <a:rPr lang="en-US" b="1" dirty="0" smtClean="0"/>
              <a:t>leader</a:t>
            </a:r>
            <a:r>
              <a:rPr lang="en-US" b="1" dirty="0"/>
              <a:t> </a:t>
            </a:r>
            <a:r>
              <a:rPr lang="en-US" b="1" dirty="0" smtClean="0"/>
              <a:t>stationed </a:t>
            </a:r>
            <a:r>
              <a:rPr lang="en-US" b="1" dirty="0"/>
              <a:t>at Ft. Stewart, </a:t>
            </a:r>
            <a:r>
              <a:rPr lang="en-US" b="1" dirty="0" smtClean="0"/>
              <a:t>GA.</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Your unit completed 9 </a:t>
            </a:r>
            <a:r>
              <a:rPr lang="en-US" b="1" dirty="0"/>
              <a:t>month deployment </a:t>
            </a:r>
            <a:r>
              <a:rPr lang="en-US" b="1" dirty="0" smtClean="0"/>
              <a:t>in</a:t>
            </a:r>
          </a:p>
          <a:p>
            <a:r>
              <a:rPr lang="en-US" b="1" dirty="0" smtClean="0"/>
              <a:t>      Afghanistan 2 yrs ago.</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16% of Soldiers now assigned did not deploy with your unit.</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 are now at Fort Drum, NY for training.</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Review the background quad chart for scenario information and assess each Soldier for Risk Factors, Protective Factors, Warning Signs, and Stigma. </a:t>
            </a:r>
          </a:p>
        </p:txBody>
      </p:sp>
      <p:sp>
        <p:nvSpPr>
          <p:cNvPr id="7" name="TextBox 6"/>
          <p:cNvSpPr txBox="1"/>
          <p:nvPr/>
        </p:nvSpPr>
        <p:spPr>
          <a:xfrm>
            <a:off x="476056" y="6594182"/>
            <a:ext cx="457176" cy="230832"/>
          </a:xfrm>
          <a:prstGeom prst="rect">
            <a:avLst/>
          </a:prstGeom>
          <a:noFill/>
        </p:spPr>
        <p:txBody>
          <a:bodyPr wrap="none" rtlCol="0">
            <a:spAutoFit/>
          </a:bodyPr>
          <a:lstStyle/>
          <a:p>
            <a:r>
              <a:rPr lang="en-US" sz="900" b="1" dirty="0" smtClean="0"/>
              <a:t>16 AC</a:t>
            </a:r>
            <a:endParaRPr lang="en-US" sz="900" b="1" dirty="0"/>
          </a:p>
        </p:txBody>
      </p:sp>
      <p:pic>
        <p:nvPicPr>
          <p:cNvPr id="5" name="Picture 2" descr="http://usarmy.vo.llnwd.net/e2/-images/2009/04/29/36505/size0-army.mil-36505-2009-04-30-1504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002" y="1371600"/>
            <a:ext cx="2786111" cy="415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05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Stigma </a:t>
            </a:r>
            <a:r>
              <a:rPr lang="en-US" sz="1600" b="1" dirty="0" smtClean="0">
                <a:cs typeface="Arial" charset="0"/>
              </a:rPr>
              <a:t>(Exercise 3 Background, 10 min, RC)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63066"/>
            <a:ext cx="5867400" cy="4524315"/>
          </a:xfrm>
          <a:prstGeom prst="rect">
            <a:avLst/>
          </a:prstGeom>
        </p:spPr>
        <p:txBody>
          <a:bodyPr wrap="square">
            <a:spAutoFit/>
          </a:bodyPr>
          <a:lstStyle/>
          <a:p>
            <a:pPr marL="285750" indent="-285750">
              <a:buFont typeface="Arial" pitchFamily="34" charset="0"/>
              <a:buChar char="•"/>
            </a:pPr>
            <a:r>
              <a:rPr lang="en-US" b="1" dirty="0"/>
              <a:t>You are </a:t>
            </a:r>
            <a:r>
              <a:rPr lang="en-US" b="1" dirty="0" smtClean="0"/>
              <a:t>a first </a:t>
            </a:r>
            <a:r>
              <a:rPr lang="en-US" b="1" dirty="0"/>
              <a:t>line </a:t>
            </a:r>
            <a:r>
              <a:rPr lang="en-US" b="1" dirty="0" smtClean="0"/>
              <a:t>leader</a:t>
            </a:r>
            <a:r>
              <a:rPr lang="en-US" b="1" dirty="0"/>
              <a:t> </a:t>
            </a:r>
            <a:r>
              <a:rPr lang="en-US" b="1" dirty="0" smtClean="0"/>
              <a:t>in a Reserve Component Quartermaster Company.  Your home station is   Independence, KS.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Your unit deployed to Afghanistan two years ago.</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24% of your unit didn’t deploy with your unit.</a:t>
            </a:r>
          </a:p>
          <a:p>
            <a:pPr marL="285750" indent="-285750">
              <a:buFont typeface="Arial" pitchFamily="34" charset="0"/>
              <a:buChar char="•"/>
            </a:pPr>
            <a:endParaRPr lang="en-US" b="1" dirty="0"/>
          </a:p>
          <a:p>
            <a:pPr marL="285750" indent="-285750">
              <a:buFont typeface="Arial" pitchFamily="34" charset="0"/>
              <a:buChar char="•"/>
            </a:pPr>
            <a:r>
              <a:rPr lang="en-US" b="1" dirty="0" smtClean="0"/>
              <a:t>Many of your Soldiers do not live in the Independence area; you see your Soldiers once a month, so you communicate by phone, email, text, Facebook, etc.</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Review the background quad chart for scenario information and assess each Soldier for Risk Factors, Protective Factors, Warning Signs, and Stigma.</a:t>
            </a:r>
            <a:endParaRPr lang="en-US" b="1" dirty="0"/>
          </a:p>
          <a:p>
            <a:pPr marL="285750" indent="-285750">
              <a:buFont typeface="Arial" pitchFamily="34" charset="0"/>
              <a:buChar char="•"/>
            </a:pPr>
            <a:endParaRPr lang="en-US" b="1" dirty="0" smtClean="0"/>
          </a:p>
        </p:txBody>
      </p:sp>
      <p:pic>
        <p:nvPicPr>
          <p:cNvPr id="6" name="Picture 2" descr="http://usarmy.vo.llnwd.net/e2/-images/2009/03/04/31706/size0-army.mil-31706-2009-03-04-120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2029">
            <a:off x="5751105" y="1582447"/>
            <a:ext cx="3318827" cy="22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452368" cy="230832"/>
          </a:xfrm>
          <a:prstGeom prst="rect">
            <a:avLst/>
          </a:prstGeom>
          <a:noFill/>
        </p:spPr>
        <p:txBody>
          <a:bodyPr wrap="none" rtlCol="0">
            <a:spAutoFit/>
          </a:bodyPr>
          <a:lstStyle/>
          <a:p>
            <a:r>
              <a:rPr lang="en-US" sz="900" b="1" dirty="0" smtClean="0"/>
              <a:t>16 RC</a:t>
            </a:r>
            <a:endParaRPr lang="en-US" sz="900" b="1" dirty="0"/>
          </a:p>
        </p:txBody>
      </p:sp>
    </p:spTree>
    <p:extLst>
      <p:ext uri="{BB962C8B-B14F-4D97-AF65-F5344CB8AC3E}">
        <p14:creationId xmlns:p14="http://schemas.microsoft.com/office/powerpoint/2010/main" val="2499944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6097" y="245661"/>
            <a:ext cx="55626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 </a:t>
            </a:r>
          </a:p>
          <a:p>
            <a:pPr algn="l"/>
            <a:r>
              <a:rPr lang="en-US" sz="2800" b="1" dirty="0" smtClean="0">
                <a:solidFill>
                  <a:prstClr val="black"/>
                </a:solidFill>
              </a:rPr>
              <a:t>Risk Factors, Protective Factors, &amp; Warning Signs </a:t>
            </a:r>
            <a:r>
              <a:rPr lang="en-US" sz="1600" b="1" dirty="0" smtClean="0">
                <a:solidFill>
                  <a:prstClr val="black"/>
                </a:solidFill>
              </a:rPr>
              <a:t>(Applies to Soldiers &amp; Civilians)</a:t>
            </a:r>
            <a:endParaRPr lang="en-US" sz="1050" b="1" dirty="0" smtClean="0">
              <a:solidFill>
                <a:prstClr val="black"/>
              </a:solidFill>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r>
              <a:rPr lang="en-US" sz="1600" b="1" dirty="0">
                <a:solidFill>
                  <a:prstClr val="black"/>
                </a:solidFill>
              </a:rPr>
              <a:t> </a:t>
            </a:r>
          </a:p>
          <a:p>
            <a:pPr>
              <a:defRPr/>
            </a:pPr>
            <a:endParaRPr lang="en-US" sz="1400" b="1" dirty="0">
              <a:solidFill>
                <a:prstClr val="black"/>
              </a:solidFill>
            </a:endParaRPr>
          </a:p>
        </p:txBody>
      </p:sp>
      <p:sp>
        <p:nvSpPr>
          <p:cNvPr id="3" name="Rectangle 2"/>
          <p:cNvSpPr/>
          <p:nvPr/>
        </p:nvSpPr>
        <p:spPr>
          <a:xfrm>
            <a:off x="235527" y="1828800"/>
            <a:ext cx="8908473" cy="4247317"/>
          </a:xfrm>
          <a:prstGeom prst="rect">
            <a:avLst/>
          </a:prstGeom>
        </p:spPr>
        <p:txBody>
          <a:bodyPr wrap="square">
            <a:spAutoFit/>
          </a:bodyPr>
          <a:lstStyle/>
          <a:p>
            <a:r>
              <a:rPr lang="en-US" b="1" i="1" dirty="0">
                <a:solidFill>
                  <a:prstClr val="black"/>
                </a:solidFill>
                <a:cs typeface="Andalus" pitchFamily="18" charset="-78"/>
              </a:rPr>
              <a:t>Risk Factors:   </a:t>
            </a:r>
            <a:r>
              <a:rPr lang="en-US" dirty="0">
                <a:solidFill>
                  <a:prstClr val="black"/>
                </a:solidFill>
                <a:cs typeface="Andalus" pitchFamily="18" charset="-78"/>
              </a:rPr>
              <a:t>refer to an</a:t>
            </a:r>
            <a:r>
              <a:rPr lang="en-US" b="1" dirty="0">
                <a:solidFill>
                  <a:prstClr val="black"/>
                </a:solidFill>
                <a:cs typeface="Andalus" pitchFamily="18" charset="-78"/>
              </a:rPr>
              <a:t> </a:t>
            </a:r>
            <a:r>
              <a:rPr lang="en-US" b="1" u="sng" dirty="0">
                <a:cs typeface="Andalus" pitchFamily="18" charset="-78"/>
              </a:rPr>
              <a:t>individual's characteristics, circumstances, history and experiences</a:t>
            </a:r>
          </a:p>
          <a:p>
            <a:r>
              <a:rPr lang="en-US" b="1" u="sng" dirty="0">
                <a:cs typeface="Andalus" pitchFamily="18" charset="-78"/>
              </a:rPr>
              <a:t>that raise the risk for suicide</a:t>
            </a:r>
            <a:r>
              <a:rPr lang="en-US" dirty="0">
                <a:solidFill>
                  <a:prstClr val="black"/>
                </a:solidFill>
                <a:cs typeface="Andalus" pitchFamily="18" charset="-78"/>
              </a:rPr>
              <a:t>. Experiencing one of these does not necessarily mean that a person is contemplating suicide or self-harm.  </a:t>
            </a:r>
          </a:p>
          <a:p>
            <a:endParaRPr lang="en-US" b="1" i="1" dirty="0">
              <a:solidFill>
                <a:prstClr val="black"/>
              </a:solidFill>
              <a:cs typeface="Andalus" pitchFamily="18" charset="-78"/>
            </a:endParaRPr>
          </a:p>
          <a:p>
            <a:r>
              <a:rPr lang="en-US" b="1" i="1" dirty="0">
                <a:solidFill>
                  <a:prstClr val="black"/>
                </a:solidFill>
                <a:cs typeface="Andalus" pitchFamily="18" charset="-78"/>
              </a:rPr>
              <a:t>Protective </a:t>
            </a:r>
            <a:r>
              <a:rPr lang="en-US" b="1" i="1" dirty="0" smtClean="0">
                <a:solidFill>
                  <a:prstClr val="black"/>
                </a:solidFill>
                <a:cs typeface="Andalus" pitchFamily="18" charset="-78"/>
              </a:rPr>
              <a:t>(Resilience) Factors</a:t>
            </a:r>
            <a:r>
              <a:rPr lang="en-US" b="1" i="1" dirty="0">
                <a:solidFill>
                  <a:prstClr val="black"/>
                </a:solidFill>
                <a:cs typeface="Andalus" pitchFamily="18" charset="-78"/>
              </a:rPr>
              <a:t>:  </a:t>
            </a:r>
            <a:r>
              <a:rPr lang="en-US" dirty="0">
                <a:solidFill>
                  <a:prstClr val="black"/>
                </a:solidFill>
                <a:cs typeface="Andalus" pitchFamily="18" charset="-78"/>
              </a:rPr>
              <a:t> are skills, strengths, or resources that help people deal more effectively with stressful events. Protective factors enhance resilience and help to counterbalance risk factors (negative life events such as academic, occupational, or social pressures). Protective factors may be personal, external, or environmental. </a:t>
            </a:r>
            <a:r>
              <a:rPr lang="en-US" b="1" u="sng" dirty="0">
                <a:solidFill>
                  <a:prstClr val="black"/>
                </a:solidFill>
                <a:cs typeface="Andalus" pitchFamily="18" charset="-78"/>
              </a:rPr>
              <a:t>Protective factors reduce </a:t>
            </a:r>
            <a:r>
              <a:rPr lang="en-US" b="1" u="sng" dirty="0" smtClean="0">
                <a:solidFill>
                  <a:prstClr val="black"/>
                </a:solidFill>
                <a:cs typeface="Andalus" pitchFamily="18" charset="-78"/>
              </a:rPr>
              <a:t>an individuals likelihood of suicide</a:t>
            </a:r>
            <a:r>
              <a:rPr lang="en-US" b="1" u="sng" dirty="0">
                <a:solidFill>
                  <a:prstClr val="black"/>
                </a:solidFill>
                <a:cs typeface="Andalus" pitchFamily="18" charset="-78"/>
              </a:rPr>
              <a:t>.</a:t>
            </a:r>
          </a:p>
          <a:p>
            <a:endParaRPr lang="en-US" dirty="0">
              <a:solidFill>
                <a:prstClr val="black"/>
              </a:solidFill>
              <a:cs typeface="Andalus" pitchFamily="18" charset="-78"/>
            </a:endParaRPr>
          </a:p>
          <a:p>
            <a:r>
              <a:rPr lang="en-US" b="1" i="1" dirty="0">
                <a:solidFill>
                  <a:prstClr val="black"/>
                </a:solidFill>
                <a:cs typeface="Andalus" pitchFamily="18" charset="-78"/>
              </a:rPr>
              <a:t>Warning </a:t>
            </a:r>
            <a:r>
              <a:rPr lang="en-US" b="1" i="1" dirty="0" smtClean="0">
                <a:solidFill>
                  <a:prstClr val="black"/>
                </a:solidFill>
                <a:cs typeface="Andalus" pitchFamily="18" charset="-78"/>
              </a:rPr>
              <a:t>Sign:</a:t>
            </a:r>
            <a:r>
              <a:rPr lang="en-US" dirty="0" smtClean="0">
                <a:solidFill>
                  <a:prstClr val="black"/>
                </a:solidFill>
                <a:cs typeface="Andalus" pitchFamily="18" charset="-78"/>
              </a:rPr>
              <a:t> </a:t>
            </a:r>
            <a:r>
              <a:rPr lang="en-US" dirty="0">
                <a:solidFill>
                  <a:prstClr val="black"/>
                </a:solidFill>
                <a:cs typeface="Andalus" pitchFamily="18" charset="-78"/>
              </a:rPr>
              <a:t>It is </a:t>
            </a:r>
            <a:r>
              <a:rPr lang="en-US" dirty="0" smtClean="0">
                <a:solidFill>
                  <a:prstClr val="black"/>
                </a:solidFill>
                <a:cs typeface="Andalus" pitchFamily="18" charset="-78"/>
              </a:rPr>
              <a:t>often associated </a:t>
            </a:r>
            <a:r>
              <a:rPr lang="en-US" dirty="0">
                <a:solidFill>
                  <a:prstClr val="black"/>
                </a:solidFill>
                <a:cs typeface="Andalus" pitchFamily="18" charset="-78"/>
              </a:rPr>
              <a:t>with a severe crisis that does not go away, that may </a:t>
            </a:r>
            <a:r>
              <a:rPr lang="en-US" b="1" u="sng" dirty="0">
                <a:solidFill>
                  <a:prstClr val="black"/>
                </a:solidFill>
                <a:cs typeface="Andalus" pitchFamily="18" charset="-78"/>
              </a:rPr>
              <a:t>worsen over time, or that may appear hopeless</a:t>
            </a:r>
            <a:r>
              <a:rPr lang="en-US" dirty="0">
                <a:solidFill>
                  <a:prstClr val="black"/>
                </a:solidFill>
                <a:cs typeface="Andalus" pitchFamily="18" charset="-78"/>
              </a:rPr>
              <a:t>. Friends or loved ones in crisis may show signs </a:t>
            </a:r>
            <a:r>
              <a:rPr lang="en-US" dirty="0" smtClean="0">
                <a:solidFill>
                  <a:prstClr val="black"/>
                </a:solidFill>
                <a:cs typeface="Andalus" pitchFamily="18" charset="-78"/>
              </a:rPr>
              <a:t>that </a:t>
            </a:r>
            <a:r>
              <a:rPr lang="en-US" b="1" u="sng" dirty="0">
                <a:solidFill>
                  <a:prstClr val="black"/>
                </a:solidFill>
                <a:cs typeface="Andalus" pitchFamily="18" charset="-78"/>
              </a:rPr>
              <a:t>indicate that they are at </a:t>
            </a:r>
            <a:r>
              <a:rPr lang="en-US" b="1" u="sng" dirty="0" smtClean="0">
                <a:solidFill>
                  <a:prstClr val="black"/>
                </a:solidFill>
                <a:cs typeface="Andalus" pitchFamily="18" charset="-78"/>
              </a:rPr>
              <a:t>immediate risk</a:t>
            </a:r>
            <a:r>
              <a:rPr lang="en-US" dirty="0" smtClean="0">
                <a:solidFill>
                  <a:prstClr val="black"/>
                </a:solidFill>
                <a:cs typeface="Andalus" pitchFamily="18" charset="-78"/>
              </a:rPr>
              <a:t> of </a:t>
            </a:r>
            <a:r>
              <a:rPr lang="en-US" dirty="0">
                <a:solidFill>
                  <a:prstClr val="black"/>
                </a:solidFill>
                <a:cs typeface="Andalus" pitchFamily="18" charset="-78"/>
              </a:rPr>
              <a:t>attempting or dying by suicide. While some suicides occur without any </a:t>
            </a:r>
            <a:r>
              <a:rPr lang="en-US" dirty="0" smtClean="0">
                <a:solidFill>
                  <a:prstClr val="black"/>
                </a:solidFill>
                <a:cs typeface="Andalus" pitchFamily="18" charset="-78"/>
              </a:rPr>
              <a:t>obvious warning</a:t>
            </a:r>
            <a:r>
              <a:rPr lang="en-US" dirty="0">
                <a:solidFill>
                  <a:prstClr val="black"/>
                </a:solidFill>
                <a:cs typeface="Andalus" pitchFamily="18" charset="-78"/>
              </a:rPr>
              <a:t>, most individuals considering suicide do give warning signs. </a:t>
            </a:r>
            <a:endParaRPr lang="en-US" i="1" dirty="0">
              <a:solidFill>
                <a:prstClr val="black"/>
              </a:solidFill>
              <a:cs typeface="Andalus" pitchFamily="18" charset="-78"/>
            </a:endParaRPr>
          </a:p>
        </p:txBody>
      </p:sp>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solidFill>
                  <a:prstClr val="black"/>
                </a:solidFill>
              </a:rPr>
              <a:t>17</a:t>
            </a:r>
            <a:endParaRPr lang="en-US" sz="900" b="1" dirty="0">
              <a:solidFill>
                <a:prstClr val="black"/>
              </a:solidFill>
            </a:endParaRPr>
          </a:p>
        </p:txBody>
      </p:sp>
      <p:pic>
        <p:nvPicPr>
          <p:cNvPr id="5" name="Picture 2" descr="C:\Users\bauman1979\Pictures\Army Suicide Pictures\slide 27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23542"/>
            <a:ext cx="2261421" cy="150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50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838198"/>
            <a:ext cx="1828800" cy="2514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prstClr val="black"/>
                </a:solidFill>
                <a:cs typeface="Arial" charset="0"/>
              </a:rPr>
              <a:t>ACE-SI</a:t>
            </a:r>
          </a:p>
          <a:p>
            <a:pPr algn="l"/>
            <a:r>
              <a:rPr lang="en-US" sz="2800" b="1" dirty="0" smtClean="0">
                <a:solidFill>
                  <a:prstClr val="black"/>
                </a:solidFill>
                <a:cs typeface="Arial" charset="0"/>
              </a:rPr>
              <a:t>Group Exercise Record</a:t>
            </a:r>
          </a:p>
          <a:p>
            <a:pPr algn="l"/>
            <a:r>
              <a:rPr lang="en-US" sz="2800" b="1" dirty="0" smtClean="0">
                <a:solidFill>
                  <a:prstClr val="black"/>
                </a:solidFill>
                <a:cs typeface="Arial" charset="0"/>
              </a:rPr>
              <a:t>Form</a:t>
            </a:r>
          </a:p>
        </p:txBody>
      </p:sp>
      <p:sp>
        <p:nvSpPr>
          <p:cNvPr id="4" name="Rectangle 1"/>
          <p:cNvSpPr>
            <a:spLocks noChangeArrowheads="1"/>
          </p:cNvSpPr>
          <p:nvPr/>
        </p:nvSpPr>
        <p:spPr bwMode="auto">
          <a:xfrm>
            <a:off x="2277319" y="345756"/>
            <a:ext cx="644324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1143000" algn="l"/>
                <a:tab pos="2743200" algn="l"/>
                <a:tab pos="5372100" algn="l"/>
              </a:tabLst>
            </a:pPr>
            <a:r>
              <a:rPr lang="en-US" b="1" dirty="0">
                <a:solidFill>
                  <a:prstClr val="black"/>
                </a:solidFill>
                <a:latin typeface="Garamond" pitchFamily="18" charset="0"/>
                <a:ea typeface="Calibri" pitchFamily="34" charset="0"/>
                <a:cs typeface="Times New Roman" pitchFamily="18" charset="0"/>
              </a:rPr>
              <a:t>ACE-SI Group Exercise Record </a:t>
            </a:r>
            <a:r>
              <a:rPr lang="en-US" b="1" dirty="0" smtClean="0">
                <a:solidFill>
                  <a:prstClr val="black"/>
                </a:solidFill>
                <a:latin typeface="Garamond" pitchFamily="18" charset="0"/>
                <a:ea typeface="Calibri" pitchFamily="34" charset="0"/>
                <a:cs typeface="Times New Roman" pitchFamily="18" charset="0"/>
              </a:rPr>
              <a:t>Form</a:t>
            </a:r>
            <a:endParaRPr lang="en-US" dirty="0">
              <a:solidFill>
                <a:prstClr val="black"/>
              </a:solidFill>
              <a:latin typeface="Garamond" pitchFamily="18" charset="0"/>
              <a:cs typeface="Arial" pitchFamily="34" charset="0"/>
            </a:endParaRPr>
          </a:p>
          <a:p>
            <a:pPr eaLnBrk="0" fontAlgn="base" hangingPunct="0">
              <a:spcBef>
                <a:spcPct val="0"/>
              </a:spcBef>
              <a:spcAft>
                <a:spcPct val="0"/>
              </a:spcAft>
              <a:tabLst>
                <a:tab pos="1143000" algn="l"/>
                <a:tab pos="2743200" algn="l"/>
                <a:tab pos="5372100" algn="l"/>
              </a:tabLst>
            </a:pPr>
            <a:r>
              <a:rPr lang="en-US" sz="1100" b="1" dirty="0">
                <a:solidFill>
                  <a:prstClr val="black"/>
                </a:solidFill>
                <a:ea typeface="Calibri" pitchFamily="34" charset="0"/>
                <a:cs typeface="Times New Roman" pitchFamily="18" charset="0"/>
              </a:rPr>
              <a:t>Character Name: </a:t>
            </a:r>
            <a:r>
              <a:rPr lang="en-US" sz="1100" b="1" u="sng" dirty="0">
                <a:solidFill>
                  <a:prstClr val="black"/>
                </a:solidFill>
                <a:ea typeface="Calibri" pitchFamily="34" charset="0"/>
                <a:cs typeface="Times New Roman" pitchFamily="18" charset="0"/>
              </a:rPr>
              <a:t>                                           </a:t>
            </a:r>
            <a:r>
              <a:rPr lang="en-US" sz="1100" b="1" u="sng" dirty="0">
                <a:solidFill>
                  <a:srgbClr val="FFFFFF"/>
                </a:solidFill>
                <a:ea typeface="Calibri" pitchFamily="34" charset="0"/>
                <a:cs typeface="Times New Roman" pitchFamily="18" charset="0"/>
              </a:rPr>
              <a:t>.</a:t>
            </a:r>
            <a:r>
              <a:rPr lang="en-US" sz="1100" b="1" dirty="0">
                <a:solidFill>
                  <a:prstClr val="black"/>
                </a:solidFill>
                <a:ea typeface="Calibri" pitchFamily="34" charset="0"/>
                <a:cs typeface="Times New Roman" pitchFamily="18" charset="0"/>
              </a:rPr>
              <a:t>	Group Name: </a:t>
            </a:r>
            <a:r>
              <a:rPr lang="en-US" sz="1100" b="1" u="sng" dirty="0">
                <a:solidFill>
                  <a:prstClr val="black"/>
                </a:solidFill>
                <a:ea typeface="Calibri" pitchFamily="34" charset="0"/>
                <a:cs typeface="Times New Roman" pitchFamily="18" charset="0"/>
              </a:rPr>
              <a:t>                                           </a:t>
            </a:r>
            <a:r>
              <a:rPr lang="en-US" sz="1100" b="1" u="sng" dirty="0">
                <a:solidFill>
                  <a:srgbClr val="FFFFFF"/>
                </a:solidFill>
                <a:ea typeface="Calibri" pitchFamily="34" charset="0"/>
                <a:cs typeface="Times New Roman" pitchFamily="18" charset="0"/>
              </a:rPr>
              <a:t>.</a:t>
            </a:r>
            <a:r>
              <a:rPr lang="en-US" sz="1100" b="1" dirty="0">
                <a:solidFill>
                  <a:prstClr val="black"/>
                </a:solidFill>
                <a:ea typeface="Calibri" pitchFamily="34" charset="0"/>
                <a:cs typeface="Times New Roman" pitchFamily="18" charset="0"/>
              </a:rPr>
              <a:t>	Date: </a:t>
            </a:r>
            <a:r>
              <a:rPr lang="en-US" sz="1100" b="1" u="sng" dirty="0">
                <a:solidFill>
                  <a:prstClr val="black"/>
                </a:solidFill>
                <a:ea typeface="Calibri" pitchFamily="34" charset="0"/>
                <a:cs typeface="Times New Roman" pitchFamily="18" charset="0"/>
              </a:rPr>
              <a:t>                                 </a:t>
            </a:r>
            <a:r>
              <a:rPr lang="en-US" sz="1100" b="1" u="sng" dirty="0">
                <a:solidFill>
                  <a:srgbClr val="FFFFFF"/>
                </a:solidFill>
                <a:ea typeface="Calibri" pitchFamily="34" charset="0"/>
                <a:cs typeface="Times New Roman" pitchFamily="18" charset="0"/>
              </a:rPr>
              <a:t>.</a:t>
            </a:r>
            <a:endParaRPr lang="en-US" sz="800" dirty="0">
              <a:solidFill>
                <a:prstClr val="black"/>
              </a:solidFill>
              <a:latin typeface="Arial" pitchFamily="34" charset="0"/>
              <a:cs typeface="Arial" pitchFamily="34" charset="0"/>
            </a:endParaRPr>
          </a:p>
          <a:p>
            <a:pPr eaLnBrk="0" fontAlgn="base" hangingPunct="0">
              <a:spcBef>
                <a:spcPct val="0"/>
              </a:spcBef>
              <a:spcAft>
                <a:spcPct val="0"/>
              </a:spcAft>
              <a:tabLst>
                <a:tab pos="1143000" algn="l"/>
                <a:tab pos="2743200" algn="l"/>
                <a:tab pos="5372100" algn="l"/>
              </a:tabLst>
            </a:pPr>
            <a:endParaRPr lang="en-US" dirty="0">
              <a:solidFill>
                <a:prstClr val="black"/>
              </a:solidFill>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80290621"/>
              </p:ext>
            </p:extLst>
          </p:nvPr>
        </p:nvGraphicFramePr>
        <p:xfrm>
          <a:off x="1828800" y="868101"/>
          <a:ext cx="6705601" cy="5746338"/>
        </p:xfrm>
        <a:graphic>
          <a:graphicData uri="http://schemas.openxmlformats.org/drawingml/2006/table">
            <a:tbl>
              <a:tblPr firstRow="1" bandRow="1">
                <a:tableStyleId>{5C22544A-7EE6-4342-B048-85BDC9FD1C3A}</a:tableStyleId>
              </a:tblPr>
              <a:tblGrid>
                <a:gridCol w="990600"/>
                <a:gridCol w="2613660"/>
                <a:gridCol w="3101341"/>
              </a:tblGrid>
              <a:tr h="197958">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marL="0" marR="0" algn="ctr">
                        <a:lnSpc>
                          <a:spcPct val="115000"/>
                        </a:lnSpc>
                        <a:spcBef>
                          <a:spcPts val="0"/>
                        </a:spcBef>
                        <a:spcAft>
                          <a:spcPts val="1000"/>
                        </a:spcAft>
                      </a:pPr>
                      <a:r>
                        <a:rPr lang="en-US" sz="1200" dirty="0">
                          <a:solidFill>
                            <a:schemeClr val="tx1"/>
                          </a:solidFill>
                          <a:effectLst/>
                        </a:rPr>
                        <a:t>Exercise </a:t>
                      </a:r>
                      <a:r>
                        <a:rPr lang="en-US" sz="1200" dirty="0" smtClean="0">
                          <a:solidFill>
                            <a:schemeClr val="tx1"/>
                          </a:solidFill>
                          <a:effectLst/>
                        </a:rPr>
                        <a:t>#4</a:t>
                      </a:r>
                      <a:endParaRPr lang="en-US" sz="1200" dirty="0">
                        <a:solidFill>
                          <a:schemeClr val="tx1"/>
                        </a:solidFill>
                        <a:effectLst/>
                        <a:latin typeface="Calibri"/>
                        <a:ea typeface="Calibri"/>
                        <a:cs typeface="Times New Roman"/>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marL="0" marR="0" algn="ctr">
                        <a:lnSpc>
                          <a:spcPct val="115000"/>
                        </a:lnSpc>
                        <a:spcBef>
                          <a:spcPts val="0"/>
                        </a:spcBef>
                        <a:spcAft>
                          <a:spcPts val="1000"/>
                        </a:spcAft>
                      </a:pPr>
                      <a:r>
                        <a:rPr lang="en-US" sz="1100" dirty="0">
                          <a:solidFill>
                            <a:schemeClr val="tx1"/>
                          </a:solidFill>
                          <a:effectLst/>
                        </a:rPr>
                        <a:t>Exercise </a:t>
                      </a:r>
                      <a:r>
                        <a:rPr lang="en-US" sz="1100" dirty="0" smtClean="0">
                          <a:solidFill>
                            <a:schemeClr val="tx1"/>
                          </a:solidFill>
                          <a:effectLst/>
                        </a:rPr>
                        <a:t>#5 </a:t>
                      </a:r>
                      <a:endParaRPr lang="en-US" sz="1100" dirty="0">
                        <a:solidFill>
                          <a:schemeClr val="tx1"/>
                        </a:solidFill>
                        <a:effectLst/>
                        <a:latin typeface="Calibri"/>
                        <a:ea typeface="Calibri"/>
                        <a:cs typeface="Times New Roman"/>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r>
              <a:tr h="1017361">
                <a:tc>
                  <a:txBody>
                    <a:bodyPr/>
                    <a:lstStyle/>
                    <a:p>
                      <a:pPr marL="71755" marR="71755" algn="ctr">
                        <a:lnSpc>
                          <a:spcPct val="115000"/>
                        </a:lnSpc>
                        <a:spcBef>
                          <a:spcPts val="0"/>
                        </a:spcBef>
                        <a:spcAft>
                          <a:spcPts val="1000"/>
                        </a:spcAft>
                      </a:pPr>
                      <a:r>
                        <a:rPr lang="en-US" sz="1400" b="1" dirty="0">
                          <a:effectLst/>
                        </a:rPr>
                        <a:t>Protective Factors</a:t>
                      </a:r>
                      <a:endParaRPr lang="en-US" sz="14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799171">
                <a:tc>
                  <a:txBody>
                    <a:bodyPr/>
                    <a:lstStyle/>
                    <a:p>
                      <a:pPr marL="71755" marR="71755" algn="ctr">
                        <a:lnSpc>
                          <a:spcPct val="115000"/>
                        </a:lnSpc>
                        <a:spcBef>
                          <a:spcPts val="0"/>
                        </a:spcBef>
                        <a:spcAft>
                          <a:spcPts val="1000"/>
                        </a:spcAft>
                      </a:pPr>
                      <a:r>
                        <a:rPr lang="en-US" sz="1400" b="1" dirty="0">
                          <a:effectLst/>
                        </a:rPr>
                        <a:t> Risk Factors</a:t>
                      </a:r>
                      <a:endParaRPr lang="en-US" sz="14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77229">
                <a:tc>
                  <a:txBody>
                    <a:bodyPr/>
                    <a:lstStyle/>
                    <a:p>
                      <a:pPr marL="22860" marR="71755" algn="ctr">
                        <a:lnSpc>
                          <a:spcPct val="115000"/>
                        </a:lnSpc>
                        <a:spcBef>
                          <a:spcPts val="0"/>
                        </a:spcBef>
                        <a:spcAft>
                          <a:spcPts val="1000"/>
                        </a:spcAft>
                      </a:pPr>
                      <a:r>
                        <a:rPr lang="en-US" sz="1400" b="1" dirty="0">
                          <a:effectLst/>
                        </a:rPr>
                        <a:t>Warning Signs </a:t>
                      </a:r>
                      <a:endParaRPr lang="en-US" sz="14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marL="0" marR="0">
                        <a:lnSpc>
                          <a:spcPct val="115000"/>
                        </a:lnSpc>
                        <a:spcBef>
                          <a:spcPts val="0"/>
                        </a:spcBef>
                        <a:spcAft>
                          <a:spcPts val="1000"/>
                        </a:spcAft>
                      </a:pPr>
                      <a:r>
                        <a:rPr lang="en-US" sz="600" dirty="0">
                          <a:effectLst/>
                        </a:rPr>
                        <a:t> </a:t>
                      </a:r>
                      <a:endParaRPr lang="en-US" sz="600" dirty="0">
                        <a:effectLst/>
                        <a:latin typeface="Calibri"/>
                        <a:ea typeface="Calibri"/>
                        <a:cs typeface="Times New Roman"/>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nSpc>
                          <a:spcPct val="115000"/>
                        </a:lnSpc>
                        <a:spcBef>
                          <a:spcPts val="0"/>
                        </a:spcBef>
                        <a:spcAft>
                          <a:spcPts val="1000"/>
                        </a:spcAft>
                      </a:pPr>
                      <a:r>
                        <a:rPr lang="en-US" sz="600" dirty="0">
                          <a:effectLst/>
                        </a:rPr>
                        <a:t> </a:t>
                      </a:r>
                      <a:endParaRPr lang="en-US" sz="600" dirty="0">
                        <a:effectLst/>
                        <a:latin typeface="Calibri"/>
                        <a:ea typeface="Calibri"/>
                        <a:cs typeface="Times New Roman"/>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990600">
                <a:tc>
                  <a:txBody>
                    <a:bodyPr/>
                    <a:lstStyle/>
                    <a:p>
                      <a:pPr marL="22860" marR="71755" algn="ctr">
                        <a:lnSpc>
                          <a:spcPct val="115000"/>
                        </a:lnSpc>
                        <a:spcBef>
                          <a:spcPts val="0"/>
                        </a:spcBef>
                        <a:spcAft>
                          <a:spcPts val="1000"/>
                        </a:spcAft>
                      </a:pPr>
                      <a:r>
                        <a:rPr lang="en-US" sz="1400" b="1" dirty="0">
                          <a:effectLst/>
                        </a:rPr>
                        <a:t>Stigma Issues </a:t>
                      </a:r>
                      <a:endParaRPr lang="en-US" sz="14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8247">
                <a:tc>
                  <a:txBody>
                    <a:bodyPr/>
                    <a:lstStyle/>
                    <a:p>
                      <a:pPr marL="22860" marR="71755" algn="ctr">
                        <a:lnSpc>
                          <a:spcPct val="115000"/>
                        </a:lnSpc>
                        <a:spcBef>
                          <a:spcPts val="0"/>
                        </a:spcBef>
                        <a:spcAft>
                          <a:spcPts val="1000"/>
                        </a:spcAft>
                      </a:pPr>
                      <a:r>
                        <a:rPr lang="en-US" sz="1400" b="1" dirty="0">
                          <a:effectLst/>
                        </a:rPr>
                        <a:t>Leader </a:t>
                      </a:r>
                      <a:r>
                        <a:rPr lang="en-US" sz="1400" b="1" dirty="0" smtClean="0">
                          <a:effectLst/>
                        </a:rPr>
                        <a:t>Actions:</a:t>
                      </a:r>
                      <a:r>
                        <a:rPr lang="en-US" sz="1400" b="1" baseline="0" dirty="0" smtClean="0">
                          <a:effectLst/>
                        </a:rPr>
                        <a:t>  </a:t>
                      </a:r>
                      <a:r>
                        <a:rPr lang="en-US" sz="1400" b="1" dirty="0" smtClean="0">
                          <a:effectLst/>
                        </a:rPr>
                        <a:t>your assessment</a:t>
                      </a:r>
                      <a:r>
                        <a:rPr lang="en-US" sz="1400" b="1" smtClean="0">
                          <a:effectLst/>
                        </a:rPr>
                        <a:t>;</a:t>
                      </a:r>
                      <a:r>
                        <a:rPr lang="en-US" sz="1400" b="1" baseline="0" smtClean="0">
                          <a:effectLst/>
                        </a:rPr>
                        <a:t> </a:t>
                      </a:r>
                      <a:r>
                        <a:rPr lang="en-US" sz="1400" b="1" smtClean="0">
                          <a:effectLst/>
                        </a:rPr>
                        <a:t>COAs;</a:t>
                      </a:r>
                      <a:r>
                        <a:rPr lang="en-US" sz="1400" b="1" baseline="0" smtClean="0">
                          <a:effectLst/>
                        </a:rPr>
                        <a:t> </a:t>
                      </a:r>
                      <a:r>
                        <a:rPr lang="en-US" sz="1400" b="1" smtClean="0">
                          <a:effectLst/>
                        </a:rPr>
                        <a:t> </a:t>
                      </a:r>
                      <a:r>
                        <a:rPr lang="en-US" sz="1400" b="1" dirty="0">
                          <a:effectLst/>
                        </a:rPr>
                        <a:t>and </a:t>
                      </a:r>
                      <a:r>
                        <a:rPr lang="en-US" sz="1400" b="1" dirty="0" smtClean="0">
                          <a:effectLst/>
                        </a:rPr>
                        <a:t>resources</a:t>
                      </a:r>
                      <a:endParaRPr lang="en-US" sz="1200" b="1" dirty="0">
                        <a:effectLst/>
                        <a:latin typeface="Calibri"/>
                        <a:ea typeface="Calibri"/>
                        <a:cs typeface="Times New Roman"/>
                      </a:endParaRPr>
                    </a:p>
                  </a:txBody>
                  <a:tcPr marL="53419" marR="53419" marT="26709" marB="26709"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3D69B"/>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15000"/>
                        </a:lnSpc>
                      </a:pPr>
                      <a:endParaRPr lang="en-US" sz="600" dirty="0">
                        <a:effectLst/>
                        <a:latin typeface="Calibri"/>
                      </a:endParaRPr>
                    </a:p>
                  </a:txBody>
                  <a:tcPr marL="53419" marR="53419" marT="26709" marB="26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solidFill>
                  <a:prstClr val="black"/>
                </a:solidFill>
              </a:rPr>
              <a:t>18</a:t>
            </a:r>
            <a:endParaRPr lang="en-US" sz="900" b="1" dirty="0">
              <a:solidFill>
                <a:prstClr val="black"/>
              </a:solidFill>
            </a:endParaRPr>
          </a:p>
        </p:txBody>
      </p:sp>
    </p:spTree>
    <p:extLst>
      <p:ext uri="{BB962C8B-B14F-4D97-AF65-F5344CB8AC3E}">
        <p14:creationId xmlns:p14="http://schemas.microsoft.com/office/powerpoint/2010/main" val="1170548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1412" y="304800"/>
            <a:ext cx="3352800" cy="1371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a:cs typeface="Arial" charset="0"/>
              </a:rPr>
              <a:t>Terminal Learning Objectives (TLOs)</a:t>
            </a:r>
          </a:p>
        </p:txBody>
      </p:sp>
      <p:sp>
        <p:nvSpPr>
          <p:cNvPr id="4" name="Rectangle 3"/>
          <p:cNvSpPr/>
          <p:nvPr/>
        </p:nvSpPr>
        <p:spPr>
          <a:xfrm>
            <a:off x="304800" y="1676400"/>
            <a:ext cx="4419599" cy="5173852"/>
          </a:xfrm>
          <a:prstGeom prst="rect">
            <a:avLst/>
          </a:prstGeom>
        </p:spPr>
        <p:txBody>
          <a:bodyPr wrap="square">
            <a:spAutoFit/>
          </a:bodyPr>
          <a:lstStyle/>
          <a:p>
            <a:pPr marL="285750" indent="-285750">
              <a:buFont typeface="Arial" pitchFamily="34" charset="0"/>
              <a:buChar char="•"/>
              <a:defRPr/>
            </a:pPr>
            <a:endParaRPr lang="en-US" sz="1600" b="1" dirty="0">
              <a:latin typeface="+mj-lt"/>
            </a:endParaRPr>
          </a:p>
          <a:p>
            <a:pPr marL="285750" indent="-285750">
              <a:lnSpc>
                <a:spcPct val="114000"/>
              </a:lnSpc>
              <a:spcAft>
                <a:spcPts val="1000"/>
              </a:spcAft>
              <a:buFont typeface="Wingdings" pitchFamily="2" charset="2"/>
              <a:buChar char="ü"/>
            </a:pPr>
            <a:r>
              <a:rPr lang="en-US" b="1" dirty="0"/>
              <a:t>Identify the problem and impact of suicide in the Army and your role as a leader in preventing suicide.</a:t>
            </a:r>
          </a:p>
          <a:p>
            <a:pPr marL="285750" indent="-285750">
              <a:lnSpc>
                <a:spcPct val="114000"/>
              </a:lnSpc>
              <a:spcAft>
                <a:spcPts val="1000"/>
              </a:spcAft>
              <a:buFont typeface="Wingdings" pitchFamily="2" charset="2"/>
              <a:buChar char="ü"/>
            </a:pPr>
            <a:r>
              <a:rPr lang="en-US" b="1" dirty="0"/>
              <a:t>Identify suicide risk factors and protective factors, and identify stigma that may prevent Soldiers from seeking help when needed.</a:t>
            </a:r>
          </a:p>
          <a:p>
            <a:pPr marL="285750" indent="-285750">
              <a:lnSpc>
                <a:spcPct val="114000"/>
              </a:lnSpc>
              <a:spcAft>
                <a:spcPts val="1000"/>
              </a:spcAft>
              <a:buFont typeface="Wingdings" pitchFamily="2" charset="2"/>
              <a:buChar char="ü"/>
            </a:pPr>
            <a:r>
              <a:rPr lang="en-US" b="1" dirty="0"/>
              <a:t>Demonstrate your ability to </a:t>
            </a:r>
            <a:r>
              <a:rPr lang="en-US" b="1" dirty="0" smtClean="0"/>
              <a:t>identify </a:t>
            </a:r>
            <a:r>
              <a:rPr lang="en-US" b="1" dirty="0"/>
              <a:t>risk and intervene when a Soldier exhibits the warning signs of suicide. </a:t>
            </a:r>
          </a:p>
          <a:p>
            <a:pPr marL="285750" indent="-285750">
              <a:buFont typeface="Wingdings" pitchFamily="2" charset="2"/>
              <a:buChar char="ü"/>
            </a:pPr>
            <a:r>
              <a:rPr lang="en-US" b="1" dirty="0"/>
              <a:t>Select the appropriate resource to use based on risk, warning signs, and in response to a suicide or suicide attempt.</a:t>
            </a:r>
          </a:p>
          <a:p>
            <a:pPr marL="285750" indent="-285750">
              <a:buFont typeface="Arial" pitchFamily="34" charset="0"/>
              <a:buChar char="•"/>
              <a:defRPr/>
            </a:pPr>
            <a:endParaRPr lang="en-US" sz="1600" b="1" dirty="0">
              <a:latin typeface="+mj-lt"/>
            </a:endParaRPr>
          </a:p>
          <a:p>
            <a:pPr>
              <a:defRPr/>
            </a:pPr>
            <a:endParaRPr lang="en-US" sz="1400" b="1" dirty="0">
              <a:latin typeface="+mj-lt"/>
            </a:endParaRPr>
          </a:p>
        </p:txBody>
      </p:sp>
      <p:pic>
        <p:nvPicPr>
          <p:cNvPr id="6" name="Picture 2" descr="http://usarmy.vo.llnwd.net/e2/c/images/2012/07/19/256739/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98543">
            <a:off x="5185382" y="594918"/>
            <a:ext cx="2956754" cy="558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6056" y="6594182"/>
            <a:ext cx="242374" cy="230832"/>
          </a:xfrm>
          <a:prstGeom prst="rect">
            <a:avLst/>
          </a:prstGeom>
          <a:noFill/>
        </p:spPr>
        <p:txBody>
          <a:bodyPr wrap="none" rtlCol="0">
            <a:spAutoFit/>
          </a:bodyPr>
          <a:lstStyle/>
          <a:p>
            <a:r>
              <a:rPr lang="en-US" sz="900" b="1" dirty="0" smtClean="0"/>
              <a:t>2</a:t>
            </a:r>
            <a:endParaRPr lang="en-US" sz="900" b="1" dirty="0"/>
          </a:p>
        </p:txBody>
      </p:sp>
    </p:spTree>
    <p:extLst>
      <p:ext uri="{BB962C8B-B14F-4D97-AF65-F5344CB8AC3E}">
        <p14:creationId xmlns:p14="http://schemas.microsoft.com/office/powerpoint/2010/main" val="3424405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Stigma </a:t>
            </a:r>
            <a:r>
              <a:rPr lang="en-US" sz="1600" b="1" dirty="0" smtClean="0">
                <a:cs typeface="Arial" charset="0"/>
              </a:rPr>
              <a:t>(Exercise 4, 15 min, AC)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589964"/>
            <a:ext cx="5867400" cy="4524315"/>
          </a:xfrm>
          <a:prstGeom prst="rect">
            <a:avLst/>
          </a:prstGeom>
        </p:spPr>
        <p:txBody>
          <a:bodyPr wrap="square">
            <a:spAutoFit/>
          </a:bodyPr>
          <a:lstStyle/>
          <a:p>
            <a:pPr marL="285750" indent="-285750">
              <a:buFont typeface="Arial" pitchFamily="34" charset="0"/>
              <a:buChar char="•"/>
            </a:pPr>
            <a:r>
              <a:rPr lang="en-US" b="1" dirty="0"/>
              <a:t>You are a first line </a:t>
            </a:r>
            <a:r>
              <a:rPr lang="en-US" b="1" dirty="0" smtClean="0"/>
              <a:t>leader</a:t>
            </a:r>
            <a:r>
              <a:rPr lang="en-US" b="1" dirty="0"/>
              <a:t> </a:t>
            </a:r>
            <a:r>
              <a:rPr lang="en-US" b="1" dirty="0" smtClean="0"/>
              <a:t>&amp; stationed </a:t>
            </a:r>
            <a:r>
              <a:rPr lang="en-US" b="1" dirty="0"/>
              <a:t>at Ft. Stewart, </a:t>
            </a:r>
            <a:r>
              <a:rPr lang="en-US" b="1" dirty="0" smtClean="0"/>
              <a:t>GA.</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Completed 9 </a:t>
            </a:r>
            <a:r>
              <a:rPr lang="en-US" b="1" dirty="0"/>
              <a:t>month deployment in Afghanistan </a:t>
            </a:r>
            <a:r>
              <a:rPr lang="en-US" b="1" dirty="0" smtClean="0"/>
              <a:t>2 yrs</a:t>
            </a:r>
          </a:p>
          <a:p>
            <a:r>
              <a:rPr lang="en-US" b="1" dirty="0" smtClean="0"/>
              <a:t>     ago.</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At </a:t>
            </a:r>
            <a:r>
              <a:rPr lang="en-US" b="1" dirty="0"/>
              <a:t>a Winter Mission Readiness Exercise </a:t>
            </a:r>
            <a:r>
              <a:rPr lang="en-US" b="1" dirty="0" smtClean="0"/>
              <a:t>(MRE) </a:t>
            </a:r>
            <a:r>
              <a:rPr lang="en-US" b="1" dirty="0"/>
              <a:t>at Ft Drum, </a:t>
            </a:r>
            <a:r>
              <a:rPr lang="en-US" b="1" dirty="0" smtClean="0"/>
              <a:t>NY.</a:t>
            </a:r>
          </a:p>
          <a:p>
            <a:pPr marL="285750" indent="-285750">
              <a:buFont typeface="Arial" pitchFamily="34" charset="0"/>
              <a:buChar char="•"/>
            </a:pPr>
            <a:endParaRPr lang="en-US" b="1" dirty="0" smtClean="0"/>
          </a:p>
          <a:p>
            <a:pPr marL="285750" indent="-285750">
              <a:buFont typeface="Arial" pitchFamily="34" charset="0"/>
              <a:buChar char="•"/>
            </a:pPr>
            <a:r>
              <a:rPr lang="en-US" b="1" dirty="0"/>
              <a:t>Your unit was slated for a future deployment rotation to South Korea and is now at Ft Drum for a </a:t>
            </a:r>
            <a:r>
              <a:rPr lang="en-US" b="1" dirty="0" smtClean="0"/>
              <a:t>MRE.</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Your </a:t>
            </a:r>
            <a:r>
              <a:rPr lang="en-US" b="1" dirty="0"/>
              <a:t>Platoon </a:t>
            </a:r>
            <a:r>
              <a:rPr lang="en-US" b="1" dirty="0" smtClean="0"/>
              <a:t>Leader is </a:t>
            </a:r>
            <a:r>
              <a:rPr lang="en-US" b="1" dirty="0"/>
              <a:t>well respected by the </a:t>
            </a:r>
            <a:r>
              <a:rPr lang="en-US" b="1" dirty="0" smtClean="0"/>
              <a:t>Battalion Commander.  She </a:t>
            </a:r>
            <a:r>
              <a:rPr lang="en-US" b="1" dirty="0"/>
              <a:t>has deployment experience as well and you value her advice.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Morale improving </a:t>
            </a:r>
            <a:r>
              <a:rPr lang="en-US" b="1" dirty="0"/>
              <a:t>except for a couple </a:t>
            </a:r>
            <a:r>
              <a:rPr lang="en-US" b="1" dirty="0" smtClean="0"/>
              <a:t>of Soldiers. </a:t>
            </a:r>
          </a:p>
        </p:txBody>
      </p:sp>
      <p:pic>
        <p:nvPicPr>
          <p:cNvPr id="6" name="Picture 2" descr="http://usarmy.vo.llnwd.net/e2/-images/2009/03/04/31706/size0-army.mil-31706-2009-03-04-120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2029">
            <a:off x="5879427" y="1587901"/>
            <a:ext cx="3193809" cy="212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457176" cy="230832"/>
          </a:xfrm>
          <a:prstGeom prst="rect">
            <a:avLst/>
          </a:prstGeom>
          <a:noFill/>
        </p:spPr>
        <p:txBody>
          <a:bodyPr wrap="none" rtlCol="0">
            <a:spAutoFit/>
          </a:bodyPr>
          <a:lstStyle/>
          <a:p>
            <a:r>
              <a:rPr lang="en-US" sz="900" b="1" dirty="0" smtClean="0"/>
              <a:t>19 AC</a:t>
            </a:r>
            <a:endParaRPr lang="en-US" sz="900" b="1" dirty="0"/>
          </a:p>
        </p:txBody>
      </p:sp>
    </p:spTree>
    <p:extLst>
      <p:ext uri="{BB962C8B-B14F-4D97-AF65-F5344CB8AC3E}">
        <p14:creationId xmlns:p14="http://schemas.microsoft.com/office/powerpoint/2010/main" val="6292246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Stigma </a:t>
            </a:r>
            <a:r>
              <a:rPr lang="en-US" sz="1600" b="1" dirty="0" smtClean="0">
                <a:cs typeface="Arial" charset="0"/>
              </a:rPr>
              <a:t>(Exercise 4, 15 min, RC)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63066"/>
            <a:ext cx="5867400" cy="3970318"/>
          </a:xfrm>
          <a:prstGeom prst="rect">
            <a:avLst/>
          </a:prstGeom>
        </p:spPr>
        <p:txBody>
          <a:bodyPr wrap="square">
            <a:spAutoFit/>
          </a:bodyPr>
          <a:lstStyle/>
          <a:p>
            <a:pPr marL="285750" indent="-285750">
              <a:buFont typeface="Arial" pitchFamily="34" charset="0"/>
              <a:buChar char="•"/>
            </a:pPr>
            <a:r>
              <a:rPr lang="en-US" b="1" dirty="0" smtClean="0"/>
              <a:t>Reduced funding results in classroom training.  Lack of repair parts and transportation funds has delayed the return of much of your equipment.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The last drill indicates unit morale has dropped.</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Your new Battalion Commander made an</a:t>
            </a:r>
          </a:p>
          <a:p>
            <a:r>
              <a:rPr lang="en-US" b="1" dirty="0" smtClean="0"/>
              <a:t>      unexpected visit and is disappointed in the quality of</a:t>
            </a:r>
          </a:p>
          <a:p>
            <a:r>
              <a:rPr lang="en-US" b="1" dirty="0"/>
              <a:t> </a:t>
            </a:r>
            <a:r>
              <a:rPr lang="en-US" b="1" dirty="0" smtClean="0"/>
              <a:t>     training.</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LT Freeland, your </a:t>
            </a:r>
            <a:r>
              <a:rPr lang="en-US" b="1" dirty="0"/>
              <a:t>Platoon </a:t>
            </a:r>
            <a:r>
              <a:rPr lang="en-US" b="1" dirty="0" smtClean="0"/>
              <a:t>Leader is </a:t>
            </a:r>
            <a:r>
              <a:rPr lang="en-US" b="1" dirty="0"/>
              <a:t>well respected by the </a:t>
            </a:r>
            <a:r>
              <a:rPr lang="en-US" b="1" dirty="0" smtClean="0"/>
              <a:t>unit.  She </a:t>
            </a:r>
            <a:r>
              <a:rPr lang="en-US" b="1" dirty="0"/>
              <a:t>has deployment experience as well and you value her advice.</a:t>
            </a:r>
          </a:p>
          <a:p>
            <a:pPr marL="285750" indent="-285750">
              <a:buFont typeface="Arial" pitchFamily="34" charset="0"/>
              <a:buChar char="•"/>
            </a:pPr>
            <a:endParaRPr lang="en-US" b="1" dirty="0" smtClean="0"/>
          </a:p>
        </p:txBody>
      </p:sp>
      <p:pic>
        <p:nvPicPr>
          <p:cNvPr id="6" name="Picture 2" descr="http://usarmy.vo.llnwd.net/e2/-images/2009/03/04/31706/size0-army.mil-31706-2009-03-04-1203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2029">
            <a:off x="5751105" y="1582447"/>
            <a:ext cx="3318827" cy="22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452368" cy="230832"/>
          </a:xfrm>
          <a:prstGeom prst="rect">
            <a:avLst/>
          </a:prstGeom>
          <a:noFill/>
        </p:spPr>
        <p:txBody>
          <a:bodyPr wrap="none" rtlCol="0">
            <a:spAutoFit/>
          </a:bodyPr>
          <a:lstStyle/>
          <a:p>
            <a:r>
              <a:rPr lang="en-US" sz="900" b="1" dirty="0" smtClean="0"/>
              <a:t>19 RC</a:t>
            </a:r>
            <a:endParaRPr lang="en-US" sz="900" b="1" dirty="0"/>
          </a:p>
        </p:txBody>
      </p:sp>
    </p:spTree>
    <p:extLst>
      <p:ext uri="{BB962C8B-B14F-4D97-AF65-F5344CB8AC3E}">
        <p14:creationId xmlns:p14="http://schemas.microsoft.com/office/powerpoint/2010/main" val="1094104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0876" y="22860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Examples </a:t>
            </a:r>
            <a:r>
              <a:rPr lang="en-US" sz="2800" b="1" dirty="0"/>
              <a:t>of Risk Factors &amp; Protective </a:t>
            </a:r>
            <a:r>
              <a:rPr lang="en-US" sz="2800" b="1" dirty="0" smtClean="0"/>
              <a:t>Factors</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476056" y="1574882"/>
            <a:ext cx="5010344" cy="5327612"/>
          </a:xfrm>
          <a:prstGeom prst="rect">
            <a:avLst/>
          </a:prstGeom>
        </p:spPr>
        <p:txBody>
          <a:bodyPr wrap="square">
            <a:spAutoFit/>
          </a:bodyPr>
          <a:lstStyle/>
          <a:p>
            <a:r>
              <a:rPr lang="en-US" b="1" i="1" dirty="0" smtClean="0"/>
              <a:t>Risk Factors</a:t>
            </a:r>
          </a:p>
          <a:p>
            <a:pPr marL="285750" indent="-285750" fontAlgn="t">
              <a:buFont typeface="Arial" pitchFamily="34" charset="0"/>
              <a:buChar char="•"/>
            </a:pPr>
            <a:r>
              <a:rPr lang="en-US" b="1" dirty="0"/>
              <a:t>Failed relationship</a:t>
            </a:r>
          </a:p>
          <a:p>
            <a:pPr marL="285750" indent="-285750" fontAlgn="t">
              <a:buFont typeface="Arial" pitchFamily="34" charset="0"/>
              <a:buChar char="•"/>
            </a:pPr>
            <a:r>
              <a:rPr lang="en-US" b="1" dirty="0" smtClean="0"/>
              <a:t>Family </a:t>
            </a:r>
            <a:r>
              <a:rPr lang="en-US" b="1" dirty="0"/>
              <a:t>history of suicide</a:t>
            </a:r>
            <a:endParaRPr lang="en-US" dirty="0"/>
          </a:p>
          <a:p>
            <a:pPr marL="285750" indent="-285750" fontAlgn="t">
              <a:buFont typeface="Arial" pitchFamily="34" charset="0"/>
              <a:buChar char="•"/>
            </a:pPr>
            <a:r>
              <a:rPr lang="en-US" b="1" dirty="0" smtClean="0"/>
              <a:t>Prior suicide attempt</a:t>
            </a:r>
            <a:endParaRPr lang="en-US" dirty="0"/>
          </a:p>
          <a:p>
            <a:pPr marL="285750" indent="-285750" fontAlgn="t">
              <a:buFont typeface="Arial" pitchFamily="34" charset="0"/>
              <a:buChar char="•"/>
            </a:pPr>
            <a:r>
              <a:rPr lang="en-US" b="1" dirty="0" smtClean="0"/>
              <a:t>Depression/Mood </a:t>
            </a:r>
            <a:r>
              <a:rPr lang="en-US" b="1" dirty="0"/>
              <a:t>disorders</a:t>
            </a:r>
            <a:endParaRPr lang="en-US" dirty="0"/>
          </a:p>
          <a:p>
            <a:pPr marL="285750" indent="-285750" fontAlgn="t">
              <a:buFont typeface="Arial" pitchFamily="34" charset="0"/>
              <a:buChar char="•"/>
            </a:pPr>
            <a:r>
              <a:rPr lang="en-US" b="1" dirty="0"/>
              <a:t>Drug/Alcohol abuse </a:t>
            </a:r>
            <a:endParaRPr lang="en-US" dirty="0"/>
          </a:p>
          <a:p>
            <a:pPr marL="285750" indent="-285750" fontAlgn="t">
              <a:buFont typeface="Arial" pitchFamily="34" charset="0"/>
              <a:buChar char="•"/>
            </a:pPr>
            <a:r>
              <a:rPr lang="en-US" b="1" dirty="0"/>
              <a:t>Access to lethal </a:t>
            </a:r>
            <a:r>
              <a:rPr lang="en-US" b="1" dirty="0" smtClean="0"/>
              <a:t>means</a:t>
            </a:r>
          </a:p>
          <a:p>
            <a:pPr marL="285750" indent="-285750" fontAlgn="t">
              <a:buFont typeface="Arial" pitchFamily="34" charset="0"/>
              <a:buChar char="•"/>
            </a:pPr>
            <a:r>
              <a:rPr lang="en-US" b="1" dirty="0" smtClean="0"/>
              <a:t>Financial stress</a:t>
            </a:r>
          </a:p>
          <a:p>
            <a:pPr marL="285750" indent="-285750" fontAlgn="t">
              <a:buFont typeface="Arial" pitchFamily="34" charset="0"/>
              <a:buChar char="•"/>
            </a:pPr>
            <a:r>
              <a:rPr lang="en-US" b="1" dirty="0" smtClean="0"/>
              <a:t>Legal (UCMJ/Non-Judicial)</a:t>
            </a:r>
            <a:endParaRPr lang="en-US" dirty="0"/>
          </a:p>
          <a:p>
            <a:endParaRPr lang="en-US" b="1" i="1" dirty="0"/>
          </a:p>
          <a:p>
            <a:r>
              <a:rPr lang="en-US" b="1" i="1" dirty="0" smtClean="0"/>
              <a:t>Protective Factors</a:t>
            </a:r>
          </a:p>
          <a:p>
            <a:pPr marL="285750" marR="0" lvl="0" indent="-285750" fontAlgn="t">
              <a:lnSpc>
                <a:spcPct val="115000"/>
              </a:lnSpc>
              <a:spcBef>
                <a:spcPts val="0"/>
              </a:spcBef>
              <a:spcAft>
                <a:spcPts val="0"/>
              </a:spcAft>
              <a:buFont typeface="Arial" pitchFamily="34" charset="0"/>
              <a:buChar char="•"/>
            </a:pPr>
            <a:r>
              <a:rPr lang="en-US" b="1" dirty="0"/>
              <a:t>Connectedness (family, </a:t>
            </a:r>
            <a:r>
              <a:rPr lang="en-US" b="1" dirty="0" smtClean="0"/>
              <a:t>friends, organization)</a:t>
            </a:r>
            <a:endParaRPr lang="en-US" b="1" dirty="0"/>
          </a:p>
          <a:p>
            <a:pPr marL="285750" marR="0" lvl="0" indent="-285750" fontAlgn="t">
              <a:lnSpc>
                <a:spcPct val="115000"/>
              </a:lnSpc>
              <a:spcBef>
                <a:spcPts val="0"/>
              </a:spcBef>
              <a:spcAft>
                <a:spcPts val="0"/>
              </a:spcAft>
              <a:buFont typeface="Arial" pitchFamily="34" charset="0"/>
              <a:buChar char="•"/>
            </a:pPr>
            <a:r>
              <a:rPr lang="en-US" b="1" dirty="0" smtClean="0"/>
              <a:t>Faith</a:t>
            </a:r>
          </a:p>
          <a:p>
            <a:pPr marL="285750" marR="0" lvl="0" indent="-285750" fontAlgn="t">
              <a:lnSpc>
                <a:spcPct val="115000"/>
              </a:lnSpc>
              <a:spcBef>
                <a:spcPts val="0"/>
              </a:spcBef>
              <a:spcAft>
                <a:spcPts val="0"/>
              </a:spcAft>
              <a:buFont typeface="Arial" pitchFamily="34" charset="0"/>
              <a:buChar char="•"/>
            </a:pPr>
            <a:r>
              <a:rPr lang="en-US" b="1" dirty="0" smtClean="0"/>
              <a:t>Availability </a:t>
            </a:r>
            <a:r>
              <a:rPr lang="en-US" b="1" dirty="0"/>
              <a:t>of physical </a:t>
            </a:r>
            <a:r>
              <a:rPr lang="en-US" b="1" dirty="0" smtClean="0"/>
              <a:t>&amp; behavioral </a:t>
            </a:r>
            <a:r>
              <a:rPr lang="en-US" b="1" dirty="0"/>
              <a:t>health care</a:t>
            </a:r>
          </a:p>
          <a:p>
            <a:pPr marL="285750" marR="0" lvl="0" indent="-285750" fontAlgn="t">
              <a:lnSpc>
                <a:spcPct val="115000"/>
              </a:lnSpc>
              <a:spcBef>
                <a:spcPts val="0"/>
              </a:spcBef>
              <a:spcAft>
                <a:spcPts val="0"/>
              </a:spcAft>
              <a:buFont typeface="Arial" pitchFamily="34" charset="0"/>
              <a:buChar char="•"/>
            </a:pPr>
            <a:r>
              <a:rPr lang="en-US" b="1" dirty="0"/>
              <a:t>Coping ability</a:t>
            </a:r>
          </a:p>
          <a:p>
            <a:pPr marL="285750" marR="0" lvl="0" indent="-285750" fontAlgn="t">
              <a:lnSpc>
                <a:spcPct val="115000"/>
              </a:lnSpc>
              <a:spcBef>
                <a:spcPts val="0"/>
              </a:spcBef>
              <a:spcAft>
                <a:spcPts val="0"/>
              </a:spcAft>
              <a:buFont typeface="Arial" pitchFamily="34" charset="0"/>
              <a:buChar char="•"/>
            </a:pPr>
            <a:r>
              <a:rPr lang="en-US" b="1" dirty="0" smtClean="0"/>
              <a:t>Participation </a:t>
            </a:r>
            <a:r>
              <a:rPr lang="en-US" b="1" dirty="0"/>
              <a:t>in unit/group activities</a:t>
            </a:r>
          </a:p>
          <a:p>
            <a:pPr marL="285750" marR="0" lvl="0" indent="-285750" fontAlgn="t">
              <a:lnSpc>
                <a:spcPct val="115000"/>
              </a:lnSpc>
              <a:spcBef>
                <a:spcPts val="0"/>
              </a:spcBef>
              <a:spcAft>
                <a:spcPts val="0"/>
              </a:spcAft>
              <a:buFont typeface="Arial" pitchFamily="34" charset="0"/>
              <a:buChar char="•"/>
            </a:pPr>
            <a:r>
              <a:rPr lang="en-US" b="1" dirty="0"/>
              <a:t>H</a:t>
            </a:r>
            <a:r>
              <a:rPr lang="en-US" b="1" dirty="0" smtClean="0">
                <a:cs typeface="Times New Roman"/>
              </a:rPr>
              <a:t>elp seeking behavior</a:t>
            </a:r>
            <a:endParaRPr lang="en-US" b="1" dirty="0"/>
          </a:p>
          <a:p>
            <a:pPr marL="285750" indent="-285750">
              <a:buFont typeface="Arial" pitchFamily="34" charset="0"/>
              <a:buChar char="•"/>
            </a:pPr>
            <a:endParaRPr lang="en-US" b="1" i="1" dirty="0" smtClean="0"/>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20</a:t>
            </a:r>
            <a:endParaRPr lang="en-US" sz="900" b="1" dirty="0"/>
          </a:p>
        </p:txBody>
      </p:sp>
      <p:pic>
        <p:nvPicPr>
          <p:cNvPr id="8" name="Picture 7" descr="http://usarmy.vo.llnwd.net/e2/rv5_images/main/info/armylife/armylife_t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733800"/>
            <a:ext cx="3276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752600"/>
            <a:ext cx="2590800" cy="198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125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0480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Stigma </a:t>
            </a:r>
            <a:r>
              <a:rPr lang="en-US" sz="1600" b="1" dirty="0" smtClean="0"/>
              <a:t>(Applies to Soldiers and Civilians)</a:t>
            </a:r>
            <a:endParaRPr lang="en-US" sz="105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456631" y="1371600"/>
            <a:ext cx="4954137" cy="5047536"/>
          </a:xfrm>
          <a:prstGeom prst="rect">
            <a:avLst/>
          </a:prstGeom>
        </p:spPr>
        <p:txBody>
          <a:bodyPr wrap="square">
            <a:spAutoFit/>
          </a:bodyPr>
          <a:lstStyle/>
          <a:p>
            <a:pPr>
              <a:defRPr/>
            </a:pPr>
            <a:r>
              <a:rPr lang="en-US" b="1" dirty="0" smtClean="0"/>
              <a:t>Stigma:</a:t>
            </a:r>
          </a:p>
          <a:p>
            <a:pPr marL="342900" indent="-342900">
              <a:buFont typeface="Arial" pitchFamily="34" charset="0"/>
              <a:buChar char="•"/>
              <a:defRPr/>
            </a:pPr>
            <a:r>
              <a:rPr lang="en-US" dirty="0" smtClean="0"/>
              <a:t>The </a:t>
            </a:r>
            <a:r>
              <a:rPr lang="en-US" b="1" u="sng" dirty="0" smtClean="0"/>
              <a:t>perception</a:t>
            </a:r>
            <a:r>
              <a:rPr lang="en-US" dirty="0" smtClean="0"/>
              <a:t> among leaders and Soldiers that </a:t>
            </a:r>
            <a:r>
              <a:rPr lang="en-US" b="1" u="sng" dirty="0" smtClean="0"/>
              <a:t>help-seeking behavior will either be detrimental to their career</a:t>
            </a:r>
            <a:r>
              <a:rPr lang="en-US" b="1" dirty="0" smtClean="0"/>
              <a:t> </a:t>
            </a:r>
            <a:r>
              <a:rPr lang="en-US" dirty="0" smtClean="0"/>
              <a:t>(e.g. prejudicial to promotion or selection to leadership positions) or that it will </a:t>
            </a:r>
            <a:r>
              <a:rPr lang="en-US" b="1" u="sng" dirty="0" smtClean="0"/>
              <a:t>reduce their social status</a:t>
            </a:r>
            <a:r>
              <a:rPr lang="en-US" b="1" dirty="0" smtClean="0"/>
              <a:t> </a:t>
            </a:r>
            <a:r>
              <a:rPr lang="en-US" dirty="0" smtClean="0"/>
              <a:t>among their peers. </a:t>
            </a:r>
          </a:p>
          <a:p>
            <a:pPr marL="342900" indent="-342900">
              <a:buFont typeface="Arial" pitchFamily="34" charset="0"/>
              <a:buChar char="•"/>
              <a:defRPr/>
            </a:pPr>
            <a:endParaRPr lang="en-US" sz="1600" b="1" dirty="0"/>
          </a:p>
          <a:p>
            <a:pPr>
              <a:defRPr/>
            </a:pPr>
            <a:r>
              <a:rPr lang="en-US" b="1" dirty="0"/>
              <a:t>Actions that </a:t>
            </a:r>
            <a:r>
              <a:rPr lang="en-US" b="1" dirty="0" smtClean="0"/>
              <a:t>can result </a:t>
            </a:r>
            <a:r>
              <a:rPr lang="en-US" b="1" dirty="0"/>
              <a:t>from or </a:t>
            </a:r>
            <a:r>
              <a:rPr lang="en-US" b="1" dirty="0" smtClean="0"/>
              <a:t>cause </a:t>
            </a:r>
            <a:r>
              <a:rPr lang="en-US" b="1" dirty="0"/>
              <a:t>stigma:</a:t>
            </a:r>
          </a:p>
          <a:p>
            <a:pPr marL="342900" indent="-342900">
              <a:buFont typeface="Arial" pitchFamily="34" charset="0"/>
              <a:buChar char="•"/>
              <a:defRPr/>
            </a:pPr>
            <a:r>
              <a:rPr lang="en-US" b="1" dirty="0" smtClean="0"/>
              <a:t>Excluding </a:t>
            </a:r>
            <a:r>
              <a:rPr lang="en-US" b="1" dirty="0"/>
              <a:t>people (avoiding them)/isolating people (shunning them </a:t>
            </a:r>
            <a:r>
              <a:rPr lang="en-US" b="1" dirty="0" smtClean="0"/>
              <a:t>or </a:t>
            </a:r>
            <a:r>
              <a:rPr lang="en-US" b="1" dirty="0"/>
              <a:t>omitting them from group activities</a:t>
            </a:r>
            <a:r>
              <a:rPr lang="en-US" b="1" dirty="0" smtClean="0"/>
              <a:t>).</a:t>
            </a:r>
            <a:endParaRPr lang="en-US" b="1" dirty="0"/>
          </a:p>
          <a:p>
            <a:pPr marL="342900" indent="-342900">
              <a:buFont typeface="Arial" pitchFamily="34" charset="0"/>
              <a:buChar char="•"/>
              <a:defRPr/>
            </a:pPr>
            <a:endParaRPr lang="en-US" b="1" dirty="0" smtClean="0"/>
          </a:p>
          <a:p>
            <a:pPr marL="342900" indent="-342900">
              <a:buFont typeface="Arial" pitchFamily="34" charset="0"/>
              <a:buChar char="•"/>
              <a:defRPr/>
            </a:pPr>
            <a:r>
              <a:rPr lang="en-US" b="1" dirty="0" smtClean="0"/>
              <a:t>Laughing </a:t>
            </a:r>
            <a:r>
              <a:rPr lang="en-US" b="1" dirty="0"/>
              <a:t>at </a:t>
            </a:r>
            <a:r>
              <a:rPr lang="en-US" b="1" dirty="0" smtClean="0"/>
              <a:t>people.</a:t>
            </a:r>
            <a:endParaRPr lang="en-US" b="1" dirty="0"/>
          </a:p>
          <a:p>
            <a:pPr marL="342900" indent="-342900">
              <a:buFont typeface="Arial" pitchFamily="34" charset="0"/>
              <a:buChar char="•"/>
              <a:defRPr/>
            </a:pPr>
            <a:endParaRPr lang="en-US" b="1" dirty="0" smtClean="0"/>
          </a:p>
          <a:p>
            <a:pPr marL="342900" indent="-342900">
              <a:buFont typeface="Arial" pitchFamily="34" charset="0"/>
              <a:buChar char="•"/>
              <a:defRPr/>
            </a:pPr>
            <a:r>
              <a:rPr lang="en-US" b="1" dirty="0" smtClean="0"/>
              <a:t>Picking </a:t>
            </a:r>
            <a:r>
              <a:rPr lang="en-US" b="1" dirty="0"/>
              <a:t>on people or making them scapegoats for the </a:t>
            </a:r>
            <a:r>
              <a:rPr lang="en-US" b="1" dirty="0" smtClean="0"/>
              <a:t>group.</a:t>
            </a:r>
            <a:endParaRPr lang="en-US" b="1" dirty="0"/>
          </a:p>
          <a:p>
            <a:pPr marL="285750" indent="-285750">
              <a:buFont typeface="Arial" pitchFamily="34" charset="0"/>
              <a:buChar char="•"/>
            </a:pPr>
            <a:endParaRPr lang="en-US" b="1" i="1" dirty="0" smtClean="0"/>
          </a:p>
        </p:txBody>
      </p:sp>
      <p:pic>
        <p:nvPicPr>
          <p:cNvPr id="6" name="Picture 2" descr="http://usarmy.vo.llnwd.net/e2/c/images/2012/06/14/251708/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700" y="762000"/>
            <a:ext cx="37163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21</a:t>
            </a:r>
            <a:endParaRPr lang="en-US" sz="900" b="1" dirty="0"/>
          </a:p>
        </p:txBody>
      </p:sp>
    </p:spTree>
    <p:extLst>
      <p:ext uri="{BB962C8B-B14F-4D97-AF65-F5344CB8AC3E}">
        <p14:creationId xmlns:p14="http://schemas.microsoft.com/office/powerpoint/2010/main" val="2915720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8893" y="40716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In this Lesson you have </a:t>
            </a:r>
            <a:endParaRPr lang="en-US" sz="2800" b="1" dirty="0"/>
          </a:p>
          <a:p>
            <a:pPr algn="l"/>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5" name="Picture 2" descr="http://usarmy.vo.llnwd.net/e2/-images/2010/11/02/90788/size0-army.mil-90788-2010-11-03-081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447" y="762000"/>
            <a:ext cx="398348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22</a:t>
            </a:r>
            <a:endParaRPr lang="en-US" sz="900" b="1" dirty="0"/>
          </a:p>
        </p:txBody>
      </p:sp>
      <p:sp>
        <p:nvSpPr>
          <p:cNvPr id="7" name="Rectangle 6"/>
          <p:cNvSpPr/>
          <p:nvPr/>
        </p:nvSpPr>
        <p:spPr>
          <a:xfrm>
            <a:off x="476056" y="1676400"/>
            <a:ext cx="4191000" cy="4462760"/>
          </a:xfrm>
          <a:prstGeom prst="rect">
            <a:avLst/>
          </a:prstGeom>
        </p:spPr>
        <p:txBody>
          <a:bodyPr wrap="square">
            <a:spAutoFit/>
          </a:bodyPr>
          <a:lstStyle/>
          <a:p>
            <a:pPr marL="285750" indent="-285750">
              <a:buFont typeface="Arial" pitchFamily="34" charset="0"/>
              <a:buChar char="•"/>
            </a:pPr>
            <a:r>
              <a:rPr lang="en-US" b="1" dirty="0" smtClean="0"/>
              <a:t>Identified </a:t>
            </a:r>
            <a:r>
              <a:rPr lang="en-US" b="1" dirty="0"/>
              <a:t>protective factors that make it less likely a Soldier will die by suicide.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Identified </a:t>
            </a:r>
            <a:r>
              <a:rPr lang="en-US" b="1" dirty="0"/>
              <a:t>risk factors that may increase the likelihood of suicide for an individual.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Identified stigma that may increase the likelihood that a Soldier or Army Civilian will not seek help. </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Demonstrated an understanding of risk, protective factors, warning signs and stigma. </a:t>
            </a:r>
            <a:endParaRPr lang="en-US" b="1" dirty="0"/>
          </a:p>
          <a:p>
            <a:pPr>
              <a:defRPr/>
            </a:pPr>
            <a:endParaRPr lang="en-US" sz="1400" b="1" dirty="0">
              <a:latin typeface="+mj-lt"/>
            </a:endParaRPr>
          </a:p>
        </p:txBody>
      </p:sp>
    </p:spTree>
    <p:extLst>
      <p:ext uri="{BB962C8B-B14F-4D97-AF65-F5344CB8AC3E}">
        <p14:creationId xmlns:p14="http://schemas.microsoft.com/office/powerpoint/2010/main" val="908992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5345" y="341923"/>
            <a:ext cx="4038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TEN MINUTE BREAK</a:t>
            </a:r>
          </a:p>
        </p:txBody>
      </p:sp>
      <p:sp>
        <p:nvSpPr>
          <p:cNvPr id="4" name="Rectangle 3"/>
          <p:cNvSpPr/>
          <p:nvPr/>
        </p:nvSpPr>
        <p:spPr>
          <a:xfrm>
            <a:off x="238836" y="1475393"/>
            <a:ext cx="4409364" cy="6032421"/>
          </a:xfrm>
          <a:prstGeom prst="rect">
            <a:avLst/>
          </a:prstGeom>
        </p:spPr>
        <p:txBody>
          <a:bodyPr wrap="square">
            <a:spAutoFit/>
          </a:bodyPr>
          <a:lstStyle/>
          <a:p>
            <a:pPr>
              <a:defRPr/>
            </a:pPr>
            <a:r>
              <a:rPr lang="en-US" sz="2800" b="1" dirty="0" smtClean="0"/>
              <a:t>Any Questions?</a:t>
            </a:r>
          </a:p>
          <a:p>
            <a:pPr>
              <a:defRPr/>
            </a:pPr>
            <a:r>
              <a:rPr lang="en-US" sz="2800" b="1" dirty="0" smtClean="0"/>
              <a:t>Talk to a Facilitator during the break.</a:t>
            </a:r>
          </a:p>
          <a:p>
            <a:pPr>
              <a:defRPr/>
            </a:pPr>
            <a:endParaRPr lang="en-US" b="1" dirty="0"/>
          </a:p>
          <a:p>
            <a:pPr>
              <a:defRPr/>
            </a:pPr>
            <a:endParaRPr lang="en-US" b="1" dirty="0" smtClean="0"/>
          </a:p>
          <a:p>
            <a:pPr>
              <a:defRPr/>
            </a:pPr>
            <a:endParaRPr lang="en-US" b="1" dirty="0" smtClean="0"/>
          </a:p>
          <a:p>
            <a:pPr>
              <a:defRPr/>
            </a:pPr>
            <a:endParaRPr lang="en-US" b="1" dirty="0" smtClean="0"/>
          </a:p>
          <a:p>
            <a:pPr>
              <a:defRPr/>
            </a:pPr>
            <a:endParaRPr lang="en-US" b="1" dirty="0" smtClean="0"/>
          </a:p>
          <a:p>
            <a:pPr>
              <a:defRPr/>
            </a:pPr>
            <a:r>
              <a:rPr lang="en-US" b="1" dirty="0" smtClean="0"/>
              <a:t>U</a:t>
            </a:r>
            <a:r>
              <a:rPr lang="en-US" b="1" dirty="0"/>
              <a:t>. S. Army Suicide Prevention Website</a:t>
            </a:r>
            <a:r>
              <a:rPr lang="en-US" b="1" dirty="0" smtClean="0"/>
              <a:t>:</a:t>
            </a:r>
          </a:p>
          <a:p>
            <a:pPr>
              <a:defRPr/>
            </a:pPr>
            <a:r>
              <a:rPr lang="en-US" b="1" u="sng" dirty="0" smtClean="0">
                <a:hlinkClick r:id="rId3"/>
              </a:rPr>
              <a:t>www.preventsuicide.army.mil</a:t>
            </a:r>
            <a:endParaRPr lang="en-US" b="1" u="sng" dirty="0" smtClean="0"/>
          </a:p>
          <a:p>
            <a:pPr>
              <a:defRPr/>
            </a:pPr>
            <a:endParaRPr lang="en-US" b="1" dirty="0" smtClean="0"/>
          </a:p>
          <a:p>
            <a:pPr>
              <a:defRPr/>
            </a:pPr>
            <a:r>
              <a:rPr lang="en-US" b="1" dirty="0" smtClean="0"/>
              <a:t>Military Crisis Line (National </a:t>
            </a:r>
            <a:r>
              <a:rPr lang="en-US" b="1" dirty="0"/>
              <a:t>Suicide Prevention </a:t>
            </a:r>
            <a:r>
              <a:rPr lang="en-US" b="1" dirty="0" smtClean="0"/>
              <a:t>Lifeline)</a:t>
            </a:r>
            <a:endParaRPr lang="en-US" b="1" dirty="0"/>
          </a:p>
          <a:p>
            <a:pPr>
              <a:defRPr/>
            </a:pPr>
            <a:r>
              <a:rPr lang="en-US" b="1" dirty="0"/>
              <a:t>       800-273-TALK (8255</a:t>
            </a:r>
            <a:r>
              <a:rPr lang="en-US" b="1" dirty="0" smtClean="0"/>
              <a:t>) press </a:t>
            </a:r>
            <a:r>
              <a:rPr lang="en-US" b="1" dirty="0"/>
              <a:t>1 </a:t>
            </a:r>
            <a:endParaRPr lang="en-US" b="1" dirty="0" smtClean="0"/>
          </a:p>
          <a:p>
            <a:pPr>
              <a:defRPr/>
            </a:pPr>
            <a:r>
              <a:rPr lang="en-US" b="1" dirty="0"/>
              <a:t> </a:t>
            </a:r>
            <a:r>
              <a:rPr lang="en-US" b="1" dirty="0" smtClean="0"/>
              <a:t>      (</a:t>
            </a:r>
            <a:r>
              <a:rPr lang="en-US" b="1" dirty="0"/>
              <a:t>text </a:t>
            </a:r>
            <a:r>
              <a:rPr lang="en-US" b="1" dirty="0" smtClean="0"/>
              <a:t>838255)</a:t>
            </a:r>
          </a:p>
          <a:p>
            <a:pPr>
              <a:defRPr/>
            </a:pPr>
            <a:r>
              <a:rPr lang="en-US" b="1" dirty="0"/>
              <a:t> </a:t>
            </a:r>
            <a:r>
              <a:rPr lang="en-US" b="1" dirty="0" smtClean="0"/>
              <a:t>   </a:t>
            </a:r>
            <a:r>
              <a:rPr lang="en-US" sz="1200" b="1" dirty="0"/>
              <a:t> </a:t>
            </a:r>
            <a:r>
              <a:rPr lang="en-US" sz="1200" b="1" dirty="0" smtClean="0"/>
              <a:t>    </a:t>
            </a:r>
            <a:r>
              <a:rPr lang="en-US" b="1" dirty="0" smtClean="0">
                <a:hlinkClick r:id="rId4"/>
              </a:rPr>
              <a:t>www.veteranscrisisline.net</a:t>
            </a:r>
            <a:r>
              <a:rPr lang="en-US" b="1" dirty="0" smtClean="0"/>
              <a:t> </a:t>
            </a:r>
            <a:r>
              <a:rPr lang="en-US" b="1" dirty="0"/>
              <a:t>(online chat)</a:t>
            </a:r>
            <a:r>
              <a:rPr lang="en-US" sz="1400" b="1" dirty="0"/>
              <a:t/>
            </a:r>
            <a:br>
              <a:rPr lang="en-US" sz="1400" b="1" dirty="0"/>
            </a:br>
            <a:endParaRPr lang="en-US" b="1" dirty="0"/>
          </a:p>
          <a:p>
            <a:pPr>
              <a:defRPr/>
            </a:pPr>
            <a:r>
              <a:rPr lang="en-US" b="1" dirty="0" smtClean="0"/>
              <a:t>      </a:t>
            </a:r>
            <a:endParaRPr lang="en-US" b="1" dirty="0"/>
          </a:p>
          <a:p>
            <a:pPr>
              <a:defRPr/>
            </a:pPr>
            <a:endParaRPr lang="en-US" b="1" dirty="0"/>
          </a:p>
          <a:p>
            <a:pPr>
              <a:defRPr/>
            </a:pPr>
            <a:endParaRPr lang="en-US" sz="1400" b="1" dirty="0">
              <a:latin typeface="+mj-l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23</a:t>
            </a:r>
            <a:endParaRPr lang="en-US" sz="9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6888">
            <a:off x="4800307" y="580247"/>
            <a:ext cx="3866087" cy="5640684"/>
          </a:xfrm>
          <a:prstGeom prst="rect">
            <a:avLst/>
          </a:prstGeom>
        </p:spPr>
      </p:pic>
    </p:spTree>
    <p:extLst>
      <p:ext uri="{BB962C8B-B14F-4D97-AF65-F5344CB8AC3E}">
        <p14:creationId xmlns:p14="http://schemas.microsoft.com/office/powerpoint/2010/main" val="35281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8504" y="238837"/>
            <a:ext cx="4113664" cy="181515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Lesson Three</a:t>
            </a:r>
          </a:p>
          <a:p>
            <a:pPr algn="l"/>
            <a:r>
              <a:rPr lang="en-US" sz="2800" b="1" dirty="0" smtClean="0">
                <a:cs typeface="Arial" charset="0"/>
              </a:rPr>
              <a:t>Enabling Learning Objectives (ELOs)</a:t>
            </a:r>
          </a:p>
        </p:txBody>
      </p:sp>
      <p:sp>
        <p:nvSpPr>
          <p:cNvPr id="4" name="Rectangle 3"/>
          <p:cNvSpPr/>
          <p:nvPr/>
        </p:nvSpPr>
        <p:spPr>
          <a:xfrm>
            <a:off x="162294" y="2063884"/>
            <a:ext cx="4703619" cy="4708981"/>
          </a:xfrm>
          <a:prstGeom prst="rect">
            <a:avLst/>
          </a:prstGeom>
        </p:spPr>
        <p:txBody>
          <a:bodyPr wrap="square">
            <a:spAutoFit/>
          </a:bodyPr>
          <a:lstStyle/>
          <a:p>
            <a:pPr marL="285750" lvl="0" indent="-285750">
              <a:buFont typeface="Arial" pitchFamily="34" charset="0"/>
              <a:buChar char="•"/>
            </a:pPr>
            <a:r>
              <a:rPr lang="en-US" b="1" dirty="0" smtClean="0"/>
              <a:t>Distinguish between risk factors and the warning signs that signal immediate danger.</a:t>
            </a:r>
            <a:endParaRPr lang="en-US" b="1" dirty="0"/>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Discuss effective communications techniques when intervening with Soldiers using Ask, Care, Escort as an immediate action drill.</a:t>
            </a:r>
            <a:endParaRPr lang="en-US" b="1" dirty="0"/>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Conduct an intervention Role Play using Ask, Care, Escort as an immediate action drill.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Describe </a:t>
            </a:r>
            <a:r>
              <a:rPr lang="en-US" b="1" dirty="0"/>
              <a:t>appropriate actions a leader should take when presented with specific warnings signs that require </a:t>
            </a:r>
            <a:r>
              <a:rPr lang="en-US" b="1" dirty="0" smtClean="0"/>
              <a:t>immediate action</a:t>
            </a:r>
            <a:r>
              <a:rPr lang="en-US" b="1" dirty="0"/>
              <a:t>. </a:t>
            </a:r>
          </a:p>
          <a:p>
            <a:pPr marL="285750" lvl="0" indent="-285750">
              <a:buFont typeface="Arial" pitchFamily="34" charset="0"/>
              <a:buChar char="•"/>
            </a:pPr>
            <a:endParaRPr lang="en-US" b="1" dirty="0"/>
          </a:p>
          <a:p>
            <a:pPr marL="285750" lvl="0" indent="-285750">
              <a:buFont typeface="Arial" pitchFamily="34" charset="0"/>
              <a:buChar char="•"/>
            </a:pPr>
            <a:endParaRPr lang="en-US" sz="1600" b="1" dirty="0" smtClean="0"/>
          </a:p>
          <a:p>
            <a:pPr>
              <a:defRPr/>
            </a:pPr>
            <a:endParaRPr lang="en-US" sz="1400" b="1" dirty="0">
              <a:latin typeface="+mj-lt"/>
            </a:endParaRPr>
          </a:p>
        </p:txBody>
      </p:sp>
      <p:pic>
        <p:nvPicPr>
          <p:cNvPr id="8" name="Picture 2" descr="http://usarmy.vo.llnwd.net/e2/c/images/2012/10/09/266891/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799" y="743803"/>
            <a:ext cx="4259148" cy="523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24</a:t>
            </a:r>
            <a:endParaRPr lang="en-US" sz="900" b="1" dirty="0"/>
          </a:p>
        </p:txBody>
      </p:sp>
      <p:pic>
        <p:nvPicPr>
          <p:cNvPr id="6" name="Picture 2" descr="http://usarmy.vo.llnwd.net/e2/-images/2010/09/01/84560/size0-army.mil-84560-2010-09-03-0709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2621">
            <a:off x="6428280" y="1028834"/>
            <a:ext cx="2565519" cy="474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349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201667"/>
            <a:ext cx="6858000" cy="67151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cs typeface="Arial" charset="0"/>
              </a:rPr>
              <a:t>ACE-SI Lesson Three</a:t>
            </a:r>
          </a:p>
          <a:p>
            <a:r>
              <a:rPr lang="en-US" sz="2800" b="1" dirty="0" smtClean="0">
                <a:cs typeface="Arial" charset="0"/>
              </a:rPr>
              <a:t>Ask, Care, and Escort</a:t>
            </a:r>
          </a:p>
        </p:txBody>
      </p:sp>
      <p:sp>
        <p:nvSpPr>
          <p:cNvPr id="4" name="Rectangle 3"/>
          <p:cNvSpPr/>
          <p:nvPr/>
        </p:nvSpPr>
        <p:spPr>
          <a:xfrm>
            <a:off x="381001" y="2057400"/>
            <a:ext cx="4191000" cy="861774"/>
          </a:xfrm>
          <a:prstGeom prst="rect">
            <a:avLst/>
          </a:prstGeom>
        </p:spPr>
        <p:txBody>
          <a:bodyPr wrap="square">
            <a:spAutoFit/>
          </a:bodyPr>
          <a:lstStyle/>
          <a:p>
            <a:pPr>
              <a:defRPr/>
            </a:pPr>
            <a:endParaRPr lang="en-US" sz="2000" b="1" dirty="0">
              <a:latin typeface="+mj-lt"/>
            </a:endParaRPr>
          </a:p>
          <a:p>
            <a:pPr>
              <a:defRPr/>
            </a:pPr>
            <a:endParaRPr lang="en-US" sz="1600" dirty="0">
              <a:latin typeface="+mj-lt"/>
            </a:endParaRPr>
          </a:p>
          <a:p>
            <a:pPr>
              <a:defRPr/>
            </a:pPr>
            <a:endParaRPr lang="en-US" sz="1400" b="1" dirty="0">
              <a:latin typeface="+mj-lt"/>
            </a:endParaRPr>
          </a:p>
        </p:txBody>
      </p:sp>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25</a:t>
            </a:r>
            <a:endParaRPr lang="en-US" sz="900" b="1" dirty="0"/>
          </a:p>
        </p:txBody>
      </p:sp>
      <p:pic>
        <p:nvPicPr>
          <p:cNvPr id="3" name="S2S1_ACE_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138" y="1198748"/>
            <a:ext cx="7605862" cy="5354510"/>
          </a:xfrm>
          <a:prstGeom prst="rect">
            <a:avLst/>
          </a:prstGeom>
        </p:spPr>
      </p:pic>
    </p:spTree>
    <p:extLst>
      <p:ext uri="{BB962C8B-B14F-4D97-AF65-F5344CB8AC3E}">
        <p14:creationId xmlns:p14="http://schemas.microsoft.com/office/powerpoint/2010/main" val="3491079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0"/>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 </a:t>
            </a:r>
          </a:p>
          <a:p>
            <a:pPr algn="l"/>
            <a:r>
              <a:rPr lang="en-US" sz="2800" b="1" dirty="0" smtClean="0">
                <a:solidFill>
                  <a:prstClr val="black"/>
                </a:solidFill>
              </a:rPr>
              <a:t>Risk Factors vs. Warning Signs</a:t>
            </a:r>
            <a:endParaRPr lang="en-US" sz="1600" b="1" dirty="0" smtClean="0">
              <a:solidFill>
                <a:prstClr val="black"/>
              </a:solidFill>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r>
              <a:rPr lang="en-US" sz="1600" b="1" dirty="0">
                <a:solidFill>
                  <a:prstClr val="black"/>
                </a:solidFill>
              </a:rPr>
              <a:t> </a:t>
            </a:r>
          </a:p>
          <a:p>
            <a:pPr>
              <a:defRPr/>
            </a:pPr>
            <a:endParaRPr lang="en-US" sz="1400" b="1" dirty="0">
              <a:solidFill>
                <a:prstClr val="black"/>
              </a:solidFill>
            </a:endParaRPr>
          </a:p>
        </p:txBody>
      </p:sp>
      <p:sp>
        <p:nvSpPr>
          <p:cNvPr id="5" name="Rectangle 4"/>
          <p:cNvSpPr/>
          <p:nvPr/>
        </p:nvSpPr>
        <p:spPr>
          <a:xfrm>
            <a:off x="322997" y="1524000"/>
            <a:ext cx="4858604" cy="5078313"/>
          </a:xfrm>
          <a:prstGeom prst="rect">
            <a:avLst/>
          </a:prstGeom>
        </p:spPr>
        <p:txBody>
          <a:bodyPr wrap="square">
            <a:spAutoFit/>
          </a:bodyPr>
          <a:lstStyle/>
          <a:p>
            <a:pPr marL="285750" indent="-285750">
              <a:buFont typeface="Arial" pitchFamily="34" charset="0"/>
              <a:buChar char="•"/>
            </a:pPr>
            <a:r>
              <a:rPr lang="en-US" b="1" dirty="0">
                <a:solidFill>
                  <a:prstClr val="black"/>
                </a:solidFill>
              </a:rPr>
              <a:t>Risk factors may increase a person’s risk of suicide.  </a:t>
            </a:r>
          </a:p>
          <a:p>
            <a:pPr marL="285750" indent="-285750">
              <a:buFont typeface="Arial" pitchFamily="34" charset="0"/>
              <a:buChar char="•"/>
            </a:pPr>
            <a:endParaRPr lang="en-US" b="1" dirty="0" smtClean="0">
              <a:solidFill>
                <a:prstClr val="black"/>
              </a:solidFill>
            </a:endParaRPr>
          </a:p>
          <a:p>
            <a:pPr marL="285750" indent="-285750">
              <a:buFont typeface="Arial" pitchFamily="34" charset="0"/>
              <a:buChar char="•"/>
            </a:pPr>
            <a:r>
              <a:rPr lang="en-US" b="1" dirty="0" smtClean="0">
                <a:solidFill>
                  <a:prstClr val="black"/>
                </a:solidFill>
              </a:rPr>
              <a:t>Warning </a:t>
            </a:r>
            <a:r>
              <a:rPr lang="en-US" b="1" dirty="0">
                <a:solidFill>
                  <a:prstClr val="black"/>
                </a:solidFill>
              </a:rPr>
              <a:t>signs are actions, changes in behavior, or changes in mood that may indicate that a person is planning to die by suicide.</a:t>
            </a:r>
          </a:p>
          <a:p>
            <a:r>
              <a:rPr lang="en-US" b="1" dirty="0">
                <a:solidFill>
                  <a:prstClr val="black"/>
                </a:solidFill>
              </a:rPr>
              <a:t> </a:t>
            </a:r>
          </a:p>
          <a:p>
            <a:pPr marL="285750" indent="-285750">
              <a:buFont typeface="Arial" pitchFamily="34" charset="0"/>
              <a:buChar char="•"/>
            </a:pPr>
            <a:r>
              <a:rPr lang="en-US" b="1" dirty="0">
                <a:solidFill>
                  <a:prstClr val="black"/>
                </a:solidFill>
              </a:rPr>
              <a:t>A medical </a:t>
            </a:r>
            <a:r>
              <a:rPr lang="en-US" b="1" dirty="0" smtClean="0">
                <a:solidFill>
                  <a:prstClr val="black"/>
                </a:solidFill>
              </a:rPr>
              <a:t>example* </a:t>
            </a:r>
            <a:r>
              <a:rPr lang="en-US" b="1" dirty="0">
                <a:solidFill>
                  <a:prstClr val="black"/>
                </a:solidFill>
              </a:rPr>
              <a:t>of risk factors &amp; warning signs helps us tell them apart</a:t>
            </a:r>
            <a:r>
              <a:rPr lang="en-US" b="1" dirty="0" smtClean="0">
                <a:solidFill>
                  <a:prstClr val="black"/>
                </a:solidFill>
              </a:rPr>
              <a:t>:</a:t>
            </a:r>
          </a:p>
          <a:p>
            <a:pPr marL="285750" indent="-285750">
              <a:buFont typeface="Arial" pitchFamily="34" charset="0"/>
              <a:buChar char="•"/>
            </a:pPr>
            <a:endParaRPr lang="en-US" b="1" dirty="0">
              <a:solidFill>
                <a:prstClr val="black"/>
              </a:solidFill>
            </a:endParaRPr>
          </a:p>
          <a:p>
            <a:pPr marL="742950" lvl="1" indent="-285750">
              <a:buFont typeface="Arial" pitchFamily="34" charset="0"/>
              <a:buChar char="•"/>
            </a:pPr>
            <a:r>
              <a:rPr lang="en-US" b="1" dirty="0">
                <a:solidFill>
                  <a:prstClr val="black"/>
                </a:solidFill>
              </a:rPr>
              <a:t>High blood pressure is a RISK FACTOR for heart </a:t>
            </a:r>
            <a:r>
              <a:rPr lang="en-US" b="1" dirty="0" smtClean="0">
                <a:solidFill>
                  <a:prstClr val="black"/>
                </a:solidFill>
              </a:rPr>
              <a:t>attack.</a:t>
            </a:r>
          </a:p>
          <a:p>
            <a:pPr marL="742950" lvl="1" indent="-285750">
              <a:buFont typeface="Arial" pitchFamily="34" charset="0"/>
              <a:buChar char="•"/>
            </a:pPr>
            <a:endParaRPr lang="en-US" b="1" dirty="0">
              <a:solidFill>
                <a:prstClr val="black"/>
              </a:solidFill>
            </a:endParaRPr>
          </a:p>
          <a:p>
            <a:pPr marL="742950" lvl="1" indent="-285750">
              <a:buFont typeface="Arial" pitchFamily="34" charset="0"/>
              <a:buChar char="•"/>
            </a:pPr>
            <a:r>
              <a:rPr lang="en-US" b="1" dirty="0" smtClean="0">
                <a:solidFill>
                  <a:prstClr val="black"/>
                </a:solidFill>
              </a:rPr>
              <a:t>Chest </a:t>
            </a:r>
            <a:r>
              <a:rPr lang="en-US" b="1" dirty="0">
                <a:solidFill>
                  <a:prstClr val="black"/>
                </a:solidFill>
              </a:rPr>
              <a:t>pains are a WARNING SIGN of heart </a:t>
            </a:r>
            <a:r>
              <a:rPr lang="en-US" b="1" dirty="0" smtClean="0">
                <a:solidFill>
                  <a:prstClr val="black"/>
                </a:solidFill>
              </a:rPr>
              <a:t>attack that requires immediate action.  </a:t>
            </a:r>
            <a:r>
              <a:rPr lang="en-US" b="1" i="1" dirty="0" smtClean="0">
                <a:solidFill>
                  <a:prstClr val="black"/>
                </a:solidFill>
              </a:rPr>
              <a:t>  </a:t>
            </a:r>
          </a:p>
          <a:p>
            <a:pPr marL="285750" indent="-285750">
              <a:buFont typeface="Arial" pitchFamily="34" charset="0"/>
              <a:buChar char="•"/>
            </a:pPr>
            <a:endParaRPr lang="en-US" b="1" i="1" dirty="0" smtClean="0">
              <a:solidFill>
                <a:prstClr val="black"/>
              </a:solidFill>
            </a:endParaRPr>
          </a:p>
        </p:txBody>
      </p:sp>
      <p:sp>
        <p:nvSpPr>
          <p:cNvPr id="6" name="Rectangle 5"/>
          <p:cNvSpPr/>
          <p:nvPr/>
        </p:nvSpPr>
        <p:spPr>
          <a:xfrm>
            <a:off x="5385180" y="4714877"/>
            <a:ext cx="3733799" cy="1200329"/>
          </a:xfrm>
          <a:prstGeom prst="rect">
            <a:avLst/>
          </a:prstGeom>
        </p:spPr>
        <p:txBody>
          <a:bodyPr wrap="square">
            <a:spAutoFit/>
          </a:bodyPr>
          <a:lstStyle/>
          <a:p>
            <a:r>
              <a:rPr lang="en-US" b="1" dirty="0" smtClean="0">
                <a:solidFill>
                  <a:prstClr val="black"/>
                </a:solidFill>
              </a:rPr>
              <a:t>* </a:t>
            </a:r>
            <a:r>
              <a:rPr lang="en-US" sz="1200" b="1" dirty="0" smtClean="0">
                <a:solidFill>
                  <a:prstClr val="black"/>
                </a:solidFill>
              </a:rPr>
              <a:t>Suicide Prevention Resource Center, &amp; Rodgers, P. (2011). Understanding risk and protective factors for suicide: A primer for preventing suicide. Newton, MA: Education Development Center, Inc. </a:t>
            </a:r>
            <a:endParaRPr lang="en-US" b="1" dirty="0">
              <a:solidFill>
                <a:prstClr val="black"/>
              </a:solidFill>
            </a:endParaRPr>
          </a:p>
          <a:p>
            <a:pPr marL="285750" indent="-285750">
              <a:buFont typeface="Arial" pitchFamily="34" charset="0"/>
              <a:buChar char="•"/>
            </a:pPr>
            <a:endParaRPr lang="en-US" b="1" dirty="0" smtClean="0">
              <a:solidFill>
                <a:prstClr val="black"/>
              </a:solidFill>
            </a:endParaRPr>
          </a:p>
        </p:txBody>
      </p:sp>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26</a:t>
            </a:r>
            <a:endParaRPr lang="en-US" sz="900" b="1" dirty="0"/>
          </a:p>
        </p:txBody>
      </p:sp>
      <p:pic>
        <p:nvPicPr>
          <p:cNvPr id="4098" name="Picture 2" descr="http://usarmy.vo.llnwd.net/e2/-images/2011/02/23/100147/size0-army.mil-100147-2011-02-23-0902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234" y="1828800"/>
            <a:ext cx="4105766" cy="273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120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79863"/>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Examples of Warning Signs</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47800"/>
            <a:ext cx="4953000" cy="4801314"/>
          </a:xfrm>
          <a:prstGeom prst="rect">
            <a:avLst/>
          </a:prstGeom>
        </p:spPr>
        <p:txBody>
          <a:bodyPr wrap="square">
            <a:spAutoFit/>
          </a:bodyPr>
          <a:lstStyle/>
          <a:p>
            <a:pPr marL="285750" indent="-285750">
              <a:buFont typeface="Arial" pitchFamily="34" charset="0"/>
              <a:buChar char="•"/>
            </a:pPr>
            <a:r>
              <a:rPr lang="en-US" b="1" dirty="0" smtClean="0"/>
              <a:t>Talking about hurting </a:t>
            </a:r>
            <a:r>
              <a:rPr lang="en-US" b="1" dirty="0"/>
              <a:t>or </a:t>
            </a:r>
            <a:r>
              <a:rPr lang="en-US" b="1" dirty="0" smtClean="0"/>
              <a:t>killing oneself</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Obsession </a:t>
            </a:r>
            <a:r>
              <a:rPr lang="en-US" b="1" dirty="0"/>
              <a:t>with </a:t>
            </a:r>
            <a:r>
              <a:rPr lang="en-US" b="1" dirty="0" smtClean="0"/>
              <a:t>death </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Noticeable </a:t>
            </a:r>
            <a:r>
              <a:rPr lang="en-US" b="1" dirty="0"/>
              <a:t>changes in eating/sleeping habits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Mood </a:t>
            </a:r>
            <a:r>
              <a:rPr lang="en-US" b="1" dirty="0"/>
              <a:t>changes; hopelessness, rage, anxiety</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Feeling trapped, </a:t>
            </a:r>
            <a:r>
              <a:rPr lang="en-US" b="1" dirty="0"/>
              <a:t>no way out; </a:t>
            </a:r>
            <a:r>
              <a:rPr lang="en-US" b="1" dirty="0" smtClean="0"/>
              <a:t>no </a:t>
            </a:r>
            <a:r>
              <a:rPr lang="en-US" b="1" dirty="0"/>
              <a:t>reason to live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Increasing </a:t>
            </a:r>
            <a:r>
              <a:rPr lang="en-US" b="1" dirty="0"/>
              <a:t>alcohol or drug use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Isolation—withdrawing </a:t>
            </a:r>
            <a:r>
              <a:rPr lang="en-US" b="1" dirty="0"/>
              <a:t>from </a:t>
            </a:r>
            <a:r>
              <a:rPr lang="en-US" b="1" dirty="0" smtClean="0"/>
              <a:t>Family &amp;  </a:t>
            </a:r>
            <a:r>
              <a:rPr lang="en-US" b="1" dirty="0"/>
              <a:t>friends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Giving </a:t>
            </a:r>
            <a:r>
              <a:rPr lang="en-US" b="1" dirty="0"/>
              <a:t>away possessions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Reckless </a:t>
            </a:r>
            <a:r>
              <a:rPr lang="en-US" b="1" dirty="0"/>
              <a:t>and risky activities</a:t>
            </a:r>
            <a:endParaRPr lang="en-US" b="1" dirty="0">
              <a:effectLs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27</a:t>
            </a:r>
            <a:endParaRPr lang="en-US" sz="900" b="1" dirty="0"/>
          </a:p>
        </p:txBody>
      </p:sp>
      <p:pic>
        <p:nvPicPr>
          <p:cNvPr id="7" name="Picture 3" descr="C:\Users\bauman1979\Pictures\Army Suicide Pictures\slide 3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276600"/>
            <a:ext cx="3505200" cy="232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304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5204" y="379863"/>
            <a:ext cx="33528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How ACE-SI Course Works</a:t>
            </a:r>
          </a:p>
        </p:txBody>
      </p:sp>
      <p:sp>
        <p:nvSpPr>
          <p:cNvPr id="4" name="Rectangle 3"/>
          <p:cNvSpPr/>
          <p:nvPr/>
        </p:nvSpPr>
        <p:spPr>
          <a:xfrm>
            <a:off x="228600" y="1905000"/>
            <a:ext cx="4419599" cy="4124206"/>
          </a:xfrm>
          <a:prstGeom prst="rect">
            <a:avLst/>
          </a:prstGeom>
        </p:spPr>
        <p:txBody>
          <a:bodyPr wrap="square">
            <a:spAutoFit/>
          </a:bodyPr>
          <a:lstStyle/>
          <a:p>
            <a:pPr marL="285750" indent="-285750">
              <a:buFont typeface="Arial" pitchFamily="34" charset="0"/>
              <a:buChar char="•"/>
              <a:defRPr/>
            </a:pPr>
            <a:endParaRPr lang="en-US" sz="1600" b="1" dirty="0">
              <a:latin typeface="+mj-lt"/>
            </a:endParaRPr>
          </a:p>
          <a:p>
            <a:pPr marL="285750" lvl="0" indent="-285750">
              <a:buFont typeface="Wingdings" pitchFamily="2" charset="2"/>
              <a:buChar char="ü"/>
            </a:pPr>
            <a:r>
              <a:rPr lang="en-US" b="1" dirty="0"/>
              <a:t>Small groups do </a:t>
            </a:r>
            <a:r>
              <a:rPr lang="en-US" b="1" dirty="0" smtClean="0"/>
              <a:t>exercises.</a:t>
            </a:r>
            <a:endParaRPr lang="en-US" b="1" dirty="0"/>
          </a:p>
          <a:p>
            <a:pPr marL="285750" lvl="0" indent="-285750">
              <a:buFont typeface="Wingdings" pitchFamily="2" charset="2"/>
              <a:buChar char="ü"/>
            </a:pPr>
            <a:endParaRPr lang="en-US" b="1" dirty="0" smtClean="0"/>
          </a:p>
          <a:p>
            <a:pPr marL="285750" lvl="0" indent="-285750">
              <a:buFont typeface="Wingdings" pitchFamily="2" charset="2"/>
              <a:buChar char="ü"/>
            </a:pPr>
            <a:r>
              <a:rPr lang="en-US" b="1" dirty="0" smtClean="0"/>
              <a:t>Leader/recorder </a:t>
            </a:r>
            <a:r>
              <a:rPr lang="en-US" b="1" dirty="0"/>
              <a:t>keeps group on task, records results, speaks for the </a:t>
            </a:r>
            <a:r>
              <a:rPr lang="en-US" b="1" dirty="0" smtClean="0"/>
              <a:t>group.</a:t>
            </a:r>
            <a:endParaRPr lang="en-US" b="1" dirty="0"/>
          </a:p>
          <a:p>
            <a:pPr marL="285750" lvl="0" indent="-285750">
              <a:buFont typeface="Wingdings" pitchFamily="2" charset="2"/>
              <a:buChar char="ü"/>
            </a:pPr>
            <a:endParaRPr lang="en-US" b="1" dirty="0" smtClean="0"/>
          </a:p>
          <a:p>
            <a:pPr marL="285750" lvl="0" indent="-285750">
              <a:buFont typeface="Wingdings" pitchFamily="2" charset="2"/>
              <a:buChar char="ü"/>
            </a:pPr>
            <a:r>
              <a:rPr lang="en-US" b="1" dirty="0" smtClean="0"/>
              <a:t>Timekeeper </a:t>
            </a:r>
            <a:r>
              <a:rPr lang="en-US" b="1" dirty="0"/>
              <a:t>ensures all tasks </a:t>
            </a:r>
            <a:r>
              <a:rPr lang="en-US" b="1" dirty="0" smtClean="0"/>
              <a:t>are. </a:t>
            </a:r>
            <a:r>
              <a:rPr lang="en-US" b="1" dirty="0"/>
              <a:t>completed in allotted </a:t>
            </a:r>
            <a:r>
              <a:rPr lang="en-US" b="1" dirty="0" smtClean="0"/>
              <a:t>time.</a:t>
            </a:r>
            <a:endParaRPr lang="en-US" b="1" dirty="0"/>
          </a:p>
          <a:p>
            <a:pPr marL="285750" lvl="0" indent="-285750">
              <a:buFont typeface="Wingdings" pitchFamily="2" charset="2"/>
              <a:buChar char="ü"/>
            </a:pPr>
            <a:endParaRPr lang="en-US" b="1" dirty="0" smtClean="0"/>
          </a:p>
          <a:p>
            <a:pPr marL="285750" lvl="0" indent="-285750">
              <a:buFont typeface="Wingdings" pitchFamily="2" charset="2"/>
              <a:buChar char="ü"/>
            </a:pPr>
            <a:r>
              <a:rPr lang="en-US" b="1" dirty="0" smtClean="0"/>
              <a:t>Roles </a:t>
            </a:r>
            <a:r>
              <a:rPr lang="en-US" b="1" dirty="0"/>
              <a:t>change after each </a:t>
            </a:r>
            <a:r>
              <a:rPr lang="en-US" b="1" dirty="0" smtClean="0"/>
              <a:t>exercise.</a:t>
            </a:r>
            <a:endParaRPr lang="en-US" b="1" dirty="0"/>
          </a:p>
          <a:p>
            <a:pPr marL="285750" lvl="0" indent="-285750">
              <a:buFont typeface="Wingdings" pitchFamily="2" charset="2"/>
              <a:buChar char="ü"/>
            </a:pPr>
            <a:endParaRPr lang="en-US" b="1" dirty="0" smtClean="0"/>
          </a:p>
          <a:p>
            <a:pPr marL="285750" lvl="0" indent="-285750">
              <a:buFont typeface="Wingdings" pitchFamily="2" charset="2"/>
              <a:buChar char="ü"/>
            </a:pPr>
            <a:r>
              <a:rPr lang="en-US" b="1" dirty="0" smtClean="0"/>
              <a:t>Training </a:t>
            </a:r>
            <a:r>
              <a:rPr lang="en-US" b="1" dirty="0"/>
              <a:t>facilitators </a:t>
            </a:r>
            <a:r>
              <a:rPr lang="en-US" b="1" dirty="0" smtClean="0"/>
              <a:t>work </a:t>
            </a:r>
            <a:r>
              <a:rPr lang="en-US" b="1" dirty="0"/>
              <a:t>with all </a:t>
            </a:r>
            <a:r>
              <a:rPr lang="en-US" b="1" dirty="0" smtClean="0"/>
              <a:t>groups during exercises.</a:t>
            </a:r>
            <a:endParaRPr lang="en-US" b="1" dirty="0"/>
          </a:p>
          <a:p>
            <a:pPr marL="285750" indent="-285750">
              <a:buFont typeface="Arial" pitchFamily="34" charset="0"/>
              <a:buChar char="•"/>
              <a:defRPr/>
            </a:pPr>
            <a:endParaRPr lang="en-US" sz="1600" b="1" dirty="0">
              <a:latin typeface="+mj-lt"/>
            </a:endParaRPr>
          </a:p>
          <a:p>
            <a:pPr>
              <a:defRPr/>
            </a:pPr>
            <a:endParaRPr lang="en-US" sz="1400" b="1" dirty="0">
              <a:latin typeface="+mj-lt"/>
            </a:endParaRPr>
          </a:p>
        </p:txBody>
      </p:sp>
      <p:pic>
        <p:nvPicPr>
          <p:cNvPr id="5" name="Picture 4" descr="http://usarmy.vo.llnwd.net/e2/-images/2007/09/12/7840/size0-army.mil-2007-09-12-101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49590">
            <a:off x="4902943" y="719352"/>
            <a:ext cx="3297238" cy="536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242374" cy="230832"/>
          </a:xfrm>
          <a:prstGeom prst="rect">
            <a:avLst/>
          </a:prstGeom>
          <a:noFill/>
        </p:spPr>
        <p:txBody>
          <a:bodyPr wrap="none" rtlCol="0">
            <a:spAutoFit/>
          </a:bodyPr>
          <a:lstStyle/>
          <a:p>
            <a:r>
              <a:rPr lang="en-US" sz="900" b="1" dirty="0" smtClean="0"/>
              <a:t>3</a:t>
            </a:r>
            <a:endParaRPr lang="en-US" sz="900" b="1" dirty="0"/>
          </a:p>
        </p:txBody>
      </p:sp>
    </p:spTree>
    <p:extLst>
      <p:ext uri="{BB962C8B-B14F-4D97-AF65-F5344CB8AC3E}">
        <p14:creationId xmlns:p14="http://schemas.microsoft.com/office/powerpoint/2010/main" val="2386375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Warning Signs </a:t>
            </a:r>
            <a:r>
              <a:rPr lang="en-US" sz="1600" b="1" dirty="0" smtClean="0">
                <a:cs typeface="Arial" charset="0"/>
              </a:rPr>
              <a:t>(Exercise 5, 15min, AC)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5" name="Rectangle 4"/>
          <p:cNvSpPr/>
          <p:nvPr/>
        </p:nvSpPr>
        <p:spPr>
          <a:xfrm>
            <a:off x="228600" y="1380699"/>
            <a:ext cx="5392003" cy="5078313"/>
          </a:xfrm>
          <a:prstGeom prst="rect">
            <a:avLst/>
          </a:prstGeom>
        </p:spPr>
        <p:txBody>
          <a:bodyPr wrap="square">
            <a:spAutoFit/>
          </a:bodyPr>
          <a:lstStyle/>
          <a:p>
            <a:pPr marL="285750" indent="-285750">
              <a:buFont typeface="Arial" pitchFamily="34" charset="0"/>
              <a:buChar char="•"/>
            </a:pPr>
            <a:r>
              <a:rPr lang="en-US" b="1" dirty="0"/>
              <a:t>After the MRE, your unit is directed to stand down </a:t>
            </a:r>
            <a:r>
              <a:rPr lang="en-US" b="1" dirty="0" smtClean="0"/>
              <a:t>from </a:t>
            </a:r>
            <a:r>
              <a:rPr lang="en-US" b="1" dirty="0"/>
              <a:t>planned deployment.  </a:t>
            </a:r>
            <a:r>
              <a:rPr lang="en-US" b="1" dirty="0" smtClean="0"/>
              <a:t>A month </a:t>
            </a:r>
            <a:r>
              <a:rPr lang="en-US" b="1" dirty="0"/>
              <a:t>later, your unit is deployed on short notice to support recovery efforts in Japan following a severe earthquake and tsunami killing an estimated </a:t>
            </a:r>
            <a:r>
              <a:rPr lang="en-US" b="1" dirty="0" smtClean="0"/>
              <a:t>15,000 Japanese.  </a:t>
            </a:r>
          </a:p>
          <a:p>
            <a:pPr marL="285750" indent="-285750">
              <a:buFont typeface="Arial" pitchFamily="34" charset="0"/>
              <a:buChar char="•"/>
            </a:pPr>
            <a:endParaRPr lang="en-US" b="1" dirty="0"/>
          </a:p>
          <a:p>
            <a:pPr marL="285750" indent="-285750">
              <a:buFont typeface="Arial" pitchFamily="34" charset="0"/>
              <a:buChar char="•"/>
            </a:pPr>
            <a:r>
              <a:rPr lang="en-US" b="1" dirty="0" smtClean="0"/>
              <a:t>Recovery operations deployment </a:t>
            </a:r>
            <a:r>
              <a:rPr lang="en-US" b="1" dirty="0"/>
              <a:t>will </a:t>
            </a:r>
            <a:r>
              <a:rPr lang="en-US" b="1" dirty="0" smtClean="0"/>
              <a:t>last 2 to 4 months.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Missions </a:t>
            </a:r>
            <a:r>
              <a:rPr lang="en-US" b="1" dirty="0"/>
              <a:t>focus on providing key site security, </a:t>
            </a:r>
            <a:r>
              <a:rPr lang="en-US" b="1" dirty="0" smtClean="0"/>
              <a:t>NGO </a:t>
            </a:r>
            <a:r>
              <a:rPr lang="en-US" b="1" dirty="0"/>
              <a:t>convoy </a:t>
            </a:r>
            <a:r>
              <a:rPr lang="en-US" b="1" dirty="0" smtClean="0"/>
              <a:t>&amp; </a:t>
            </a:r>
            <a:r>
              <a:rPr lang="en-US" b="1" dirty="0"/>
              <a:t>humanitarian assistance security </a:t>
            </a:r>
            <a:r>
              <a:rPr lang="en-US" b="1" dirty="0" smtClean="0"/>
              <a:t>&amp; </a:t>
            </a:r>
            <a:r>
              <a:rPr lang="en-US" b="1" dirty="0"/>
              <a:t>support, establishing </a:t>
            </a:r>
            <a:r>
              <a:rPr lang="en-US" b="1" dirty="0" smtClean="0"/>
              <a:t>secure </a:t>
            </a:r>
            <a:r>
              <a:rPr lang="en-US" b="1" dirty="0"/>
              <a:t>refugee sites, and restoring essential services.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Situation </a:t>
            </a:r>
            <a:r>
              <a:rPr lang="en-US" b="1" dirty="0"/>
              <a:t>is </a:t>
            </a:r>
            <a:r>
              <a:rPr lang="en-US" b="1" dirty="0" smtClean="0"/>
              <a:t>very bad.  Your </a:t>
            </a:r>
            <a:r>
              <a:rPr lang="en-US" b="1" dirty="0"/>
              <a:t>unit is tasked </a:t>
            </a:r>
            <a:r>
              <a:rPr lang="en-US" b="1" dirty="0" smtClean="0"/>
              <a:t>with </a:t>
            </a:r>
            <a:r>
              <a:rPr lang="en-US" b="1" dirty="0"/>
              <a:t>human remains recovery </a:t>
            </a:r>
            <a:r>
              <a:rPr lang="en-US" b="1" dirty="0" smtClean="0"/>
              <a:t>efforts—a gruesome </a:t>
            </a:r>
            <a:r>
              <a:rPr lang="en-US" b="1" dirty="0"/>
              <a:t>task </a:t>
            </a:r>
            <a:r>
              <a:rPr lang="en-US" b="1" dirty="0" smtClean="0"/>
              <a:t>for which no </a:t>
            </a:r>
            <a:r>
              <a:rPr lang="en-US" b="1" dirty="0"/>
              <a:t>one has received any training or instruction.  </a:t>
            </a:r>
          </a:p>
        </p:txBody>
      </p:sp>
      <p:pic>
        <p:nvPicPr>
          <p:cNvPr id="10242" name="Picture 2" descr="http://usarmy.vo.llnwd.net/e2/rv5_images/values/bg/n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74882">
            <a:off x="5651237" y="984986"/>
            <a:ext cx="3396087" cy="22664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usarmy.vo.llnwd.net/e2/rv5_images/yearinphotos/2011/photos/july/full/army_2011_07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701" y="3657600"/>
            <a:ext cx="3189141" cy="21260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6056" y="6594182"/>
            <a:ext cx="457176" cy="230832"/>
          </a:xfrm>
          <a:prstGeom prst="rect">
            <a:avLst/>
          </a:prstGeom>
          <a:noFill/>
        </p:spPr>
        <p:txBody>
          <a:bodyPr wrap="none" rtlCol="0">
            <a:spAutoFit/>
          </a:bodyPr>
          <a:lstStyle/>
          <a:p>
            <a:r>
              <a:rPr lang="en-US" sz="900" b="1" dirty="0" smtClean="0"/>
              <a:t>28 AC</a:t>
            </a:r>
            <a:endParaRPr lang="en-US" sz="900" b="1" dirty="0"/>
          </a:p>
        </p:txBody>
      </p:sp>
    </p:spTree>
    <p:extLst>
      <p:ext uri="{BB962C8B-B14F-4D97-AF65-F5344CB8AC3E}">
        <p14:creationId xmlns:p14="http://schemas.microsoft.com/office/powerpoint/2010/main" val="748943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0"/>
            <a:ext cx="67818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and Warning Signs </a:t>
            </a:r>
            <a:r>
              <a:rPr lang="en-US" sz="1600" b="1" dirty="0" smtClean="0">
                <a:cs typeface="Arial" charset="0"/>
              </a:rPr>
              <a:t>(Exercise 5, 15min, RC)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5" name="Rectangle 4"/>
          <p:cNvSpPr/>
          <p:nvPr/>
        </p:nvSpPr>
        <p:spPr>
          <a:xfrm>
            <a:off x="228600" y="1394346"/>
            <a:ext cx="5392003" cy="5078313"/>
          </a:xfrm>
          <a:prstGeom prst="rect">
            <a:avLst/>
          </a:prstGeom>
        </p:spPr>
        <p:txBody>
          <a:bodyPr wrap="square">
            <a:spAutoFit/>
          </a:bodyPr>
          <a:lstStyle/>
          <a:p>
            <a:pPr marL="285750" indent="-285750">
              <a:buFont typeface="Arial" pitchFamily="34" charset="0"/>
              <a:buChar char="•"/>
            </a:pPr>
            <a:r>
              <a:rPr lang="en-US" b="1" dirty="0" smtClean="0"/>
              <a:t>You are at home station. </a:t>
            </a:r>
          </a:p>
          <a:p>
            <a:pPr marL="285750" indent="-285750">
              <a:buFont typeface="Arial" pitchFamily="34" charset="0"/>
              <a:buChar char="•"/>
            </a:pPr>
            <a:endParaRPr lang="en-US" b="1" dirty="0"/>
          </a:p>
          <a:p>
            <a:pPr marL="285750" indent="-285750">
              <a:buFont typeface="Arial" pitchFamily="34" charset="0"/>
              <a:buChar char="•"/>
            </a:pPr>
            <a:r>
              <a:rPr lang="en-US" b="1" dirty="0" smtClean="0"/>
              <a:t>Your </a:t>
            </a:r>
            <a:r>
              <a:rPr lang="en-US" b="1" dirty="0"/>
              <a:t>unit </a:t>
            </a:r>
            <a:r>
              <a:rPr lang="en-US" b="1" dirty="0" smtClean="0"/>
              <a:t>received an Alert Order for a 90 day deployment to Japan and is scheduled to depart in one month to support </a:t>
            </a:r>
            <a:r>
              <a:rPr lang="en-US" b="1" dirty="0"/>
              <a:t>recovery efforts in Japan following a severe earthquake and tsunami killing an estimated </a:t>
            </a:r>
            <a:r>
              <a:rPr lang="en-US" b="1" dirty="0" smtClean="0"/>
              <a:t>15,000 Japanese.  </a:t>
            </a:r>
          </a:p>
          <a:p>
            <a:pPr marL="285750" indent="-285750">
              <a:buFont typeface="Arial" pitchFamily="34" charset="0"/>
              <a:buChar char="•"/>
            </a:pPr>
            <a:endParaRPr lang="en-US" b="1" dirty="0"/>
          </a:p>
          <a:p>
            <a:pPr marL="285750" indent="-285750">
              <a:buFont typeface="Arial" pitchFamily="34" charset="0"/>
              <a:buChar char="•"/>
            </a:pPr>
            <a:r>
              <a:rPr lang="en-US" b="1" dirty="0" smtClean="0"/>
              <a:t>Missions </a:t>
            </a:r>
            <a:r>
              <a:rPr lang="en-US" b="1" dirty="0"/>
              <a:t>focus </a:t>
            </a:r>
            <a:r>
              <a:rPr lang="en-US" b="1" dirty="0" smtClean="0"/>
              <a:t>will be supporting long term recovery operations.  </a:t>
            </a:r>
          </a:p>
          <a:p>
            <a:pPr marL="285750" indent="-285750">
              <a:buFont typeface="Arial" pitchFamily="34" charset="0"/>
              <a:buChar char="•"/>
            </a:pPr>
            <a:endParaRPr lang="en-US" b="1" dirty="0"/>
          </a:p>
          <a:p>
            <a:pPr marL="285750" indent="-285750">
              <a:buFont typeface="Arial" pitchFamily="34" charset="0"/>
              <a:buChar char="•"/>
            </a:pPr>
            <a:r>
              <a:rPr lang="en-US" b="1" dirty="0" smtClean="0"/>
              <a:t>The battalion has adopted the supply and haul mission idea; and assigned LT Freeland as the BN project officer.  </a:t>
            </a:r>
          </a:p>
          <a:p>
            <a:pPr marL="285750" indent="-285750">
              <a:buFont typeface="Arial" pitchFamily="34" charset="0"/>
              <a:buChar char="•"/>
            </a:pPr>
            <a:endParaRPr lang="en-US" b="1" dirty="0"/>
          </a:p>
          <a:p>
            <a:pPr marL="285750" indent="-285750">
              <a:buFont typeface="Arial" pitchFamily="34" charset="0"/>
              <a:buChar char="•"/>
            </a:pPr>
            <a:r>
              <a:rPr lang="en-US" b="1" dirty="0" smtClean="0"/>
              <a:t>The supply and haul training is demanding, rewarding, and prepares them for the mission in Japan.</a:t>
            </a:r>
            <a:endParaRPr lang="en-US" b="1" dirty="0"/>
          </a:p>
        </p:txBody>
      </p:sp>
      <p:pic>
        <p:nvPicPr>
          <p:cNvPr id="10242" name="Picture 2" descr="http://usarmy.vo.llnwd.net/e2/rv5_images/values/bg/n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74882">
            <a:off x="5651237" y="984986"/>
            <a:ext cx="3396087" cy="226648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usarmy.vo.llnwd.net/e2/rv5_images/yearinphotos/2011/photos/july/full/army_2011_07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8701" y="3657600"/>
            <a:ext cx="3189141" cy="21260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6056" y="6594182"/>
            <a:ext cx="452368" cy="230832"/>
          </a:xfrm>
          <a:prstGeom prst="rect">
            <a:avLst/>
          </a:prstGeom>
          <a:noFill/>
        </p:spPr>
        <p:txBody>
          <a:bodyPr wrap="none" rtlCol="0">
            <a:spAutoFit/>
          </a:bodyPr>
          <a:lstStyle/>
          <a:p>
            <a:r>
              <a:rPr lang="en-US" sz="900" b="1" dirty="0" smtClean="0"/>
              <a:t>28 RC</a:t>
            </a:r>
            <a:endParaRPr lang="en-US" sz="900" b="1" dirty="0"/>
          </a:p>
        </p:txBody>
      </p:sp>
    </p:spTree>
    <p:extLst>
      <p:ext uri="{BB962C8B-B14F-4D97-AF65-F5344CB8AC3E}">
        <p14:creationId xmlns:p14="http://schemas.microsoft.com/office/powerpoint/2010/main" val="1020226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79863"/>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Examples of Warning Signs</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447800"/>
            <a:ext cx="4953000" cy="4801314"/>
          </a:xfrm>
          <a:prstGeom prst="rect">
            <a:avLst/>
          </a:prstGeom>
        </p:spPr>
        <p:txBody>
          <a:bodyPr wrap="square">
            <a:spAutoFit/>
          </a:bodyPr>
          <a:lstStyle/>
          <a:p>
            <a:pPr marL="285750" indent="-285750">
              <a:buFont typeface="Arial" pitchFamily="34" charset="0"/>
              <a:buChar char="•"/>
            </a:pPr>
            <a:r>
              <a:rPr lang="en-US" b="1" dirty="0" smtClean="0"/>
              <a:t>Talking about hurting </a:t>
            </a:r>
            <a:r>
              <a:rPr lang="en-US" b="1" dirty="0"/>
              <a:t>or </a:t>
            </a:r>
            <a:r>
              <a:rPr lang="en-US" b="1" dirty="0" smtClean="0"/>
              <a:t>killing oneself</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Obsession </a:t>
            </a:r>
            <a:r>
              <a:rPr lang="en-US" b="1" dirty="0"/>
              <a:t>with death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Noticeable </a:t>
            </a:r>
            <a:r>
              <a:rPr lang="en-US" b="1" dirty="0"/>
              <a:t>changes in eating/sleeping habits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Mood </a:t>
            </a:r>
            <a:r>
              <a:rPr lang="en-US" b="1" dirty="0"/>
              <a:t>changes; hopelessness, rage, anxiety</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Feeling trapped, </a:t>
            </a:r>
            <a:r>
              <a:rPr lang="en-US" b="1" dirty="0"/>
              <a:t>no way out; </a:t>
            </a:r>
            <a:r>
              <a:rPr lang="en-US" b="1" dirty="0" smtClean="0"/>
              <a:t>no </a:t>
            </a:r>
            <a:r>
              <a:rPr lang="en-US" b="1" dirty="0"/>
              <a:t>reason to live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Increasing </a:t>
            </a:r>
            <a:r>
              <a:rPr lang="en-US" b="1" dirty="0"/>
              <a:t>alcohol or drug use</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Isolation—withdrawing </a:t>
            </a:r>
            <a:r>
              <a:rPr lang="en-US" b="1" dirty="0"/>
              <a:t>from family </a:t>
            </a:r>
            <a:r>
              <a:rPr lang="en-US" b="1" dirty="0" smtClean="0"/>
              <a:t>&amp;  </a:t>
            </a:r>
            <a:r>
              <a:rPr lang="en-US" b="1" dirty="0"/>
              <a:t>friends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Giving </a:t>
            </a:r>
            <a:r>
              <a:rPr lang="en-US" b="1" dirty="0"/>
              <a:t>away possessions</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Reckless </a:t>
            </a:r>
            <a:r>
              <a:rPr lang="en-US" b="1" dirty="0"/>
              <a:t>and risky activities</a:t>
            </a:r>
            <a:endParaRPr lang="en-US" b="1" dirty="0">
              <a:effectLs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29</a:t>
            </a:r>
            <a:endParaRPr lang="en-US" sz="900" b="1" dirty="0"/>
          </a:p>
        </p:txBody>
      </p:sp>
      <p:pic>
        <p:nvPicPr>
          <p:cNvPr id="7" name="Picture 3" descr="C:\Users\bauman1979\Pictures\Army Suicide Pictures\slide 3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276600"/>
            <a:ext cx="3505200" cy="232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852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79863"/>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a:t>Effective </a:t>
            </a:r>
            <a:r>
              <a:rPr lang="en-US" sz="2800" b="1" dirty="0" smtClean="0"/>
              <a:t>Communication</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45660" y="1600200"/>
            <a:ext cx="3270913" cy="3724096"/>
          </a:xfrm>
          <a:prstGeom prst="rect">
            <a:avLst/>
          </a:prstGeom>
        </p:spPr>
        <p:txBody>
          <a:bodyPr wrap="square">
            <a:spAutoFit/>
          </a:bodyPr>
          <a:lstStyle/>
          <a:p>
            <a:pPr marL="285750" lvl="0" indent="-285750">
              <a:buFont typeface="Arial" pitchFamily="34" charset="0"/>
              <a:buChar char="•"/>
            </a:pPr>
            <a:r>
              <a:rPr lang="en-US" sz="2000" b="1" dirty="0"/>
              <a:t>Pre-discussion </a:t>
            </a:r>
            <a:r>
              <a:rPr lang="en-US" sz="2000" b="1" dirty="0" smtClean="0"/>
              <a:t>/ Rehearsal </a:t>
            </a:r>
            <a:r>
              <a:rPr lang="en-US" sz="2000" b="1" dirty="0"/>
              <a:t>(practice ACE)</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Means </a:t>
            </a:r>
            <a:r>
              <a:rPr lang="en-US" sz="2000" b="1" dirty="0"/>
              <a:t>of Communicating</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Rapport </a:t>
            </a:r>
            <a:r>
              <a:rPr lang="en-US" sz="2000" b="1" dirty="0"/>
              <a:t>Building</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Open-ended </a:t>
            </a:r>
            <a:r>
              <a:rPr lang="en-US" sz="2000" b="1" dirty="0"/>
              <a:t>Questions</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Active Listening</a:t>
            </a:r>
          </a:p>
          <a:p>
            <a:pPr marL="285750" lvl="0" indent="-285750">
              <a:buFont typeface="Arial" pitchFamily="34" charset="0"/>
              <a:buChar char="•"/>
            </a:pPr>
            <a:endParaRPr lang="en-US" b="1" dirty="0"/>
          </a:p>
          <a:p>
            <a:pPr marL="285750" indent="-285750">
              <a:buFont typeface="Arial" pitchFamily="34" charset="0"/>
              <a:buChar char="•"/>
            </a:pPr>
            <a:endParaRPr lang="en-US" b="1" dirty="0">
              <a:effectLs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30</a:t>
            </a:r>
            <a:endParaRPr lang="en-US" sz="900" b="1" dirty="0"/>
          </a:p>
        </p:txBody>
      </p:sp>
      <p:pic>
        <p:nvPicPr>
          <p:cNvPr id="7" name="Picture 2" descr="http://usarmy.vo.llnwd.net/e2/-images/2010/09/01/84560/size0-army.mil-84560-2010-09-03-0709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0764">
            <a:off x="4952203" y="1249069"/>
            <a:ext cx="2955450" cy="4113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899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657941" y="343214"/>
            <a:ext cx="76962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Warning Signs, and Stigma </a:t>
            </a:r>
            <a:r>
              <a:rPr lang="en-US" sz="1600" b="1" dirty="0" smtClean="0">
                <a:cs typeface="Arial" charset="0"/>
              </a:rPr>
              <a:t>(Role Play Exercise 6, 15 min, AC)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350874"/>
            <a:ext cx="6105099" cy="5078313"/>
          </a:xfrm>
          <a:prstGeom prst="rect">
            <a:avLst/>
          </a:prstGeom>
        </p:spPr>
        <p:txBody>
          <a:bodyPr wrap="square">
            <a:spAutoFit/>
          </a:bodyPr>
          <a:lstStyle/>
          <a:p>
            <a:pPr marL="285750" indent="-285750">
              <a:buFont typeface="Arial" pitchFamily="34" charset="0"/>
              <a:buChar char="•"/>
            </a:pPr>
            <a:r>
              <a:rPr lang="en-US" b="1" dirty="0" smtClean="0"/>
              <a:t>Returned </a:t>
            </a:r>
            <a:r>
              <a:rPr lang="en-US" b="1" dirty="0"/>
              <a:t>from Japan four months ago, just in time for an intensive </a:t>
            </a:r>
            <a:r>
              <a:rPr lang="en-US" b="1" dirty="0" smtClean="0"/>
              <a:t>NTC </a:t>
            </a:r>
            <a:r>
              <a:rPr lang="en-US" b="1" dirty="0"/>
              <a:t>prep and, </a:t>
            </a:r>
            <a:r>
              <a:rPr lang="en-US" b="1" dirty="0" smtClean="0"/>
              <a:t>then cancellation</a:t>
            </a:r>
            <a:r>
              <a:rPr lang="en-US" b="1" dirty="0"/>
              <a:t>.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Soldiers </a:t>
            </a:r>
            <a:r>
              <a:rPr lang="en-US" b="1" dirty="0"/>
              <a:t>are physically and mentally worn </a:t>
            </a:r>
            <a:r>
              <a:rPr lang="en-US" b="1" dirty="0" smtClean="0"/>
              <a:t>out, but proud </a:t>
            </a:r>
            <a:r>
              <a:rPr lang="en-US" b="1" dirty="0"/>
              <a:t>of the difference they made  in Japan.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Most Soldiers </a:t>
            </a:r>
            <a:r>
              <a:rPr lang="en-US" b="1" dirty="0"/>
              <a:t>have reintegrated with </a:t>
            </a:r>
            <a:r>
              <a:rPr lang="en-US" b="1" dirty="0" smtClean="0"/>
              <a:t>families, many </a:t>
            </a:r>
            <a:r>
              <a:rPr lang="en-US" b="1" dirty="0"/>
              <a:t>are having difficulties at home </a:t>
            </a:r>
            <a:r>
              <a:rPr lang="en-US" b="1" dirty="0" smtClean="0"/>
              <a:t>&amp; in the community</a:t>
            </a:r>
            <a:r>
              <a:rPr lang="en-US" b="1" dirty="0"/>
              <a:t>.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Soldiers adjusting </a:t>
            </a:r>
            <a:r>
              <a:rPr lang="en-US" b="1" dirty="0"/>
              <a:t>to garrison life with </a:t>
            </a:r>
            <a:r>
              <a:rPr lang="en-US" b="1" dirty="0" smtClean="0"/>
              <a:t>reduced            </a:t>
            </a:r>
            <a:r>
              <a:rPr lang="en-US" b="1" dirty="0"/>
              <a:t>training funds and reduced funding in fuel</a:t>
            </a:r>
            <a:r>
              <a:rPr lang="en-US" b="1" dirty="0" smtClean="0"/>
              <a:t>, ammo,</a:t>
            </a:r>
          </a:p>
          <a:p>
            <a:r>
              <a:rPr lang="en-US" b="1" dirty="0" smtClean="0"/>
              <a:t>     &amp; </a:t>
            </a:r>
            <a:r>
              <a:rPr lang="en-US" b="1" dirty="0"/>
              <a:t>repair parts.  </a:t>
            </a:r>
            <a:endParaRPr lang="en-US" b="1" dirty="0" smtClean="0"/>
          </a:p>
          <a:p>
            <a:pPr marL="285750" indent="-285750">
              <a:buFont typeface="Arial" pitchFamily="34" charset="0"/>
              <a:buChar char="•"/>
            </a:pPr>
            <a:endParaRPr lang="en-US" b="1" dirty="0"/>
          </a:p>
          <a:p>
            <a:pPr marL="285750" indent="-285750">
              <a:buFont typeface="Arial" pitchFamily="34" charset="0"/>
              <a:buChar char="•"/>
            </a:pPr>
            <a:r>
              <a:rPr lang="en-US" b="1" dirty="0" smtClean="0"/>
              <a:t>Training not challenging &amp; </a:t>
            </a:r>
            <a:r>
              <a:rPr lang="en-US" b="1" dirty="0"/>
              <a:t>limited to classrooms</a:t>
            </a:r>
            <a:r>
              <a:rPr lang="en-US" b="1" dirty="0" smtClean="0"/>
              <a:t>.       Reduced </a:t>
            </a:r>
            <a:r>
              <a:rPr lang="en-US" b="1" dirty="0"/>
              <a:t>funding, </a:t>
            </a:r>
            <a:r>
              <a:rPr lang="en-US" b="1" dirty="0" smtClean="0"/>
              <a:t>post </a:t>
            </a:r>
            <a:r>
              <a:rPr lang="en-US" b="1" dirty="0"/>
              <a:t>support contracts </a:t>
            </a:r>
            <a:r>
              <a:rPr lang="en-US" b="1" dirty="0" smtClean="0"/>
              <a:t>are </a:t>
            </a:r>
            <a:r>
              <a:rPr lang="en-US" b="1" dirty="0"/>
              <a:t>terminated.  </a:t>
            </a:r>
            <a:r>
              <a:rPr lang="en-US" b="1" dirty="0" smtClean="0"/>
              <a:t>Performing </a:t>
            </a:r>
            <a:r>
              <a:rPr lang="en-US" b="1" dirty="0"/>
              <a:t>installation duties such as mowing </a:t>
            </a:r>
            <a:r>
              <a:rPr lang="en-US" b="1" dirty="0" smtClean="0"/>
              <a:t>grass, painting </a:t>
            </a:r>
            <a:r>
              <a:rPr lang="en-US" b="1" dirty="0"/>
              <a:t>rooms, </a:t>
            </a:r>
            <a:r>
              <a:rPr lang="en-US" b="1" dirty="0" smtClean="0"/>
              <a:t>etc.</a:t>
            </a:r>
            <a:endParaRPr lang="en-US" b="1" dirty="0"/>
          </a:p>
          <a:p>
            <a:pPr marL="285750" indent="-285750">
              <a:buFont typeface="Arial" pitchFamily="34" charset="0"/>
              <a:buChar char="•"/>
            </a:pPr>
            <a:endParaRPr lang="en-US" b="1" i="1" dirty="0" smtClean="0"/>
          </a:p>
        </p:txBody>
      </p:sp>
      <p:pic>
        <p:nvPicPr>
          <p:cNvPr id="17410" name="Picture 2" descr="http://usarmy.vo.llnwd.net/e2/-images/2009/04/13/35095/size0-army.mil-35095-2009-04-14-110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92226">
            <a:off x="5820923" y="3019025"/>
            <a:ext cx="3105990" cy="23588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457176" cy="230832"/>
          </a:xfrm>
          <a:prstGeom prst="rect">
            <a:avLst/>
          </a:prstGeom>
          <a:noFill/>
        </p:spPr>
        <p:txBody>
          <a:bodyPr wrap="none" rtlCol="0">
            <a:spAutoFit/>
          </a:bodyPr>
          <a:lstStyle/>
          <a:p>
            <a:r>
              <a:rPr lang="en-US" sz="900" b="1" dirty="0" smtClean="0"/>
              <a:t>31 AC</a:t>
            </a:r>
            <a:endParaRPr lang="en-US" sz="900" b="1" dirty="0"/>
          </a:p>
        </p:txBody>
      </p:sp>
    </p:spTree>
    <p:extLst>
      <p:ext uri="{BB962C8B-B14F-4D97-AF65-F5344CB8AC3E}">
        <p14:creationId xmlns:p14="http://schemas.microsoft.com/office/powerpoint/2010/main" val="1034620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7941" y="343214"/>
            <a:ext cx="76962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r>
              <a:rPr lang="en-US" sz="2800" b="1" dirty="0" smtClean="0"/>
              <a:t>Risk Factors, Protective Factors, Warning Signs, and Stigma </a:t>
            </a:r>
            <a:r>
              <a:rPr lang="en-US" sz="1600" b="1" dirty="0" smtClean="0">
                <a:cs typeface="Arial" charset="0"/>
              </a:rPr>
              <a:t>(Role Play Exercise 6, 15 min, RC)</a:t>
            </a: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28600" y="1350874"/>
            <a:ext cx="6105099" cy="3970318"/>
          </a:xfrm>
          <a:prstGeom prst="rect">
            <a:avLst/>
          </a:prstGeom>
        </p:spPr>
        <p:txBody>
          <a:bodyPr wrap="square">
            <a:spAutoFit/>
          </a:bodyPr>
          <a:lstStyle/>
          <a:p>
            <a:pPr marL="285750" indent="-285750">
              <a:buFont typeface="Arial" pitchFamily="34" charset="0"/>
              <a:buChar char="•"/>
            </a:pPr>
            <a:r>
              <a:rPr lang="en-US" b="1" dirty="0" smtClean="0"/>
              <a:t>Returned </a:t>
            </a:r>
            <a:r>
              <a:rPr lang="en-US" b="1" dirty="0"/>
              <a:t>from Japan four months </a:t>
            </a:r>
            <a:r>
              <a:rPr lang="en-US" b="1" dirty="0" smtClean="0"/>
              <a:t>ago.</a:t>
            </a:r>
          </a:p>
          <a:p>
            <a:pPr marL="285750" indent="-285750">
              <a:buFont typeface="Arial" pitchFamily="34" charset="0"/>
              <a:buChar char="•"/>
            </a:pPr>
            <a:endParaRPr lang="en-US" b="1" dirty="0"/>
          </a:p>
          <a:p>
            <a:pPr marL="285750" indent="-285750">
              <a:buFont typeface="Arial" pitchFamily="34" charset="0"/>
              <a:buChar char="•"/>
            </a:pPr>
            <a:r>
              <a:rPr lang="en-US" b="1" dirty="0" smtClean="0"/>
              <a:t>Your unit was commended for the dignity and respect shown in handling the human remains.  </a:t>
            </a:r>
          </a:p>
          <a:p>
            <a:pPr marL="285750" indent="-285750">
              <a:buFont typeface="Arial" pitchFamily="34" charset="0"/>
              <a:buChar char="•"/>
            </a:pPr>
            <a:endParaRPr lang="en-US" b="1" dirty="0"/>
          </a:p>
          <a:p>
            <a:pPr marL="285750" indent="-285750">
              <a:buFont typeface="Arial" pitchFamily="34" charset="0"/>
              <a:buChar char="•"/>
            </a:pPr>
            <a:r>
              <a:rPr lang="en-US" b="1" dirty="0" smtClean="0"/>
              <a:t>Deployment caused significant hardships in the Soldier’s family lives and civilian jobs.  </a:t>
            </a:r>
          </a:p>
          <a:p>
            <a:pPr marL="285750" indent="-285750">
              <a:buFont typeface="Arial" pitchFamily="34" charset="0"/>
              <a:buChar char="•"/>
            </a:pPr>
            <a:endParaRPr lang="en-US" b="1" dirty="0"/>
          </a:p>
          <a:p>
            <a:pPr marL="285750" indent="-285750">
              <a:buFont typeface="Arial" pitchFamily="34" charset="0"/>
              <a:buChar char="•"/>
            </a:pPr>
            <a:r>
              <a:rPr lang="en-US" b="1" dirty="0" smtClean="0"/>
              <a:t>Soldiers assigned to human remains recovery seem</a:t>
            </a:r>
          </a:p>
          <a:p>
            <a:r>
              <a:rPr lang="en-US" b="1" dirty="0" smtClean="0"/>
              <a:t>      to show signs of post traumatic stress.  </a:t>
            </a:r>
          </a:p>
          <a:p>
            <a:pPr marL="285750" indent="-285750">
              <a:buFont typeface="Arial" pitchFamily="34" charset="0"/>
              <a:buChar char="•"/>
            </a:pPr>
            <a:endParaRPr lang="en-US" b="1" dirty="0"/>
          </a:p>
          <a:p>
            <a:pPr marL="285750" indent="-285750">
              <a:buFont typeface="Arial" pitchFamily="34" charset="0"/>
              <a:buChar char="•"/>
            </a:pPr>
            <a:r>
              <a:rPr lang="en-US" b="1" dirty="0" smtClean="0"/>
              <a:t>Lt Freeland requests counseling for these Soldiers but is reprimanded by the Battalion Commander.</a:t>
            </a:r>
            <a:endParaRPr lang="en-US" b="1" dirty="0"/>
          </a:p>
          <a:p>
            <a:pPr marL="285750" indent="-285750">
              <a:buFont typeface="Arial" pitchFamily="34" charset="0"/>
              <a:buChar char="•"/>
            </a:pPr>
            <a:endParaRPr lang="en-US" b="1" i="1" dirty="0" smtClean="0"/>
          </a:p>
        </p:txBody>
      </p:sp>
      <p:pic>
        <p:nvPicPr>
          <p:cNvPr id="17410" name="Picture 2" descr="http://usarmy.vo.llnwd.net/e2/-images/2009/04/13/35095/size0-army.mil-35095-2009-04-14-110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92226">
            <a:off x="5820927" y="2767553"/>
            <a:ext cx="3105990" cy="23588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452368" cy="230832"/>
          </a:xfrm>
          <a:prstGeom prst="rect">
            <a:avLst/>
          </a:prstGeom>
          <a:noFill/>
        </p:spPr>
        <p:txBody>
          <a:bodyPr wrap="none" rtlCol="0">
            <a:spAutoFit/>
          </a:bodyPr>
          <a:lstStyle/>
          <a:p>
            <a:r>
              <a:rPr lang="en-US" sz="900" b="1" dirty="0" smtClean="0"/>
              <a:t>31 RC</a:t>
            </a:r>
            <a:endParaRPr lang="en-US" sz="900" b="1" dirty="0"/>
          </a:p>
        </p:txBody>
      </p:sp>
    </p:spTree>
    <p:extLst>
      <p:ext uri="{BB962C8B-B14F-4D97-AF65-F5344CB8AC3E}">
        <p14:creationId xmlns:p14="http://schemas.microsoft.com/office/powerpoint/2010/main" val="2463752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79863"/>
            <a:ext cx="4572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a:t>Effective </a:t>
            </a:r>
            <a:r>
              <a:rPr lang="en-US" sz="2800" b="1" dirty="0" smtClean="0"/>
              <a:t>Communication</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sp>
        <p:nvSpPr>
          <p:cNvPr id="3" name="Rectangle 2"/>
          <p:cNvSpPr/>
          <p:nvPr/>
        </p:nvSpPr>
        <p:spPr>
          <a:xfrm>
            <a:off x="245660" y="1600200"/>
            <a:ext cx="3270913" cy="3724096"/>
          </a:xfrm>
          <a:prstGeom prst="rect">
            <a:avLst/>
          </a:prstGeom>
        </p:spPr>
        <p:txBody>
          <a:bodyPr wrap="square">
            <a:spAutoFit/>
          </a:bodyPr>
          <a:lstStyle/>
          <a:p>
            <a:pPr marL="285750" lvl="0" indent="-285750">
              <a:buFont typeface="Arial" pitchFamily="34" charset="0"/>
              <a:buChar char="•"/>
            </a:pPr>
            <a:r>
              <a:rPr lang="en-US" sz="2000" b="1" dirty="0"/>
              <a:t>Pre-discussion </a:t>
            </a:r>
            <a:r>
              <a:rPr lang="en-US" sz="2000" b="1" dirty="0" smtClean="0"/>
              <a:t>/ Rehearsal </a:t>
            </a:r>
            <a:r>
              <a:rPr lang="en-US" sz="2000" b="1" dirty="0"/>
              <a:t>(practice ACE)</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Means </a:t>
            </a:r>
            <a:r>
              <a:rPr lang="en-US" sz="2000" b="1" dirty="0"/>
              <a:t>of Communicating</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Rapport </a:t>
            </a:r>
            <a:r>
              <a:rPr lang="en-US" sz="2000" b="1" dirty="0"/>
              <a:t>Building</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Open-ended </a:t>
            </a:r>
            <a:r>
              <a:rPr lang="en-US" sz="2000" b="1" dirty="0"/>
              <a:t>Questions</a:t>
            </a:r>
            <a:endParaRPr lang="en-US" sz="2000" dirty="0"/>
          </a:p>
          <a:p>
            <a:pPr marL="285750" lvl="0" indent="-285750">
              <a:buFont typeface="Arial" pitchFamily="34" charset="0"/>
              <a:buChar char="•"/>
            </a:pPr>
            <a:endParaRPr lang="en-US" sz="2000" b="1" dirty="0" smtClean="0"/>
          </a:p>
          <a:p>
            <a:pPr marL="285750" lvl="0" indent="-285750">
              <a:buFont typeface="Arial" pitchFamily="34" charset="0"/>
              <a:buChar char="•"/>
            </a:pPr>
            <a:r>
              <a:rPr lang="en-US" sz="2000" b="1" dirty="0" smtClean="0"/>
              <a:t>Active Listening</a:t>
            </a:r>
          </a:p>
          <a:p>
            <a:pPr marL="285750" lvl="0" indent="-285750">
              <a:buFont typeface="Arial" pitchFamily="34" charset="0"/>
              <a:buChar char="•"/>
            </a:pPr>
            <a:endParaRPr lang="en-US" b="1" dirty="0"/>
          </a:p>
          <a:p>
            <a:pPr marL="285750" indent="-285750">
              <a:buFont typeface="Arial" pitchFamily="34" charset="0"/>
              <a:buChar char="•"/>
            </a:pPr>
            <a:endParaRPr lang="en-US" b="1" dirty="0">
              <a:effectLst/>
            </a:endParaRPr>
          </a:p>
        </p:txBody>
      </p:sp>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30</a:t>
            </a:r>
            <a:endParaRPr lang="en-US" sz="900" b="1" dirty="0"/>
          </a:p>
        </p:txBody>
      </p:sp>
      <p:pic>
        <p:nvPicPr>
          <p:cNvPr id="7" name="Picture 2" descr="http://usarmy.vo.llnwd.net/e2/-images/2010/09/01/84560/size0-army.mil-84560-2010-09-03-0709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0764">
            <a:off x="4952203" y="1249069"/>
            <a:ext cx="2955450" cy="4113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029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381001"/>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Actions </a:t>
            </a:r>
            <a:r>
              <a:rPr lang="en-US" sz="2800" b="1" dirty="0"/>
              <a:t>a leader can take to prevent s</a:t>
            </a:r>
            <a:r>
              <a:rPr lang="en-US" sz="2800" b="1" dirty="0" smtClean="0"/>
              <a:t>uicide</a:t>
            </a:r>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19458" name="Picture 2" descr="C:\Users\bauman1979\Pictures\Army Suicide Pictures\slide 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2767" y="823324"/>
            <a:ext cx="3364173" cy="5193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usarmy.vo.llnwd.net/e2/c/images/2012/10/09/266891/siz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23407">
            <a:off x="3787205" y="3509523"/>
            <a:ext cx="2941189" cy="276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599" y="1838236"/>
            <a:ext cx="3732937" cy="2862322"/>
          </a:xfrm>
          <a:prstGeom prst="rect">
            <a:avLst/>
          </a:prstGeom>
        </p:spPr>
        <p:txBody>
          <a:bodyPr wrap="square">
            <a:spAutoFit/>
          </a:bodyPr>
          <a:lstStyle/>
          <a:p>
            <a:pPr marL="285750" indent="-285750">
              <a:buFont typeface="Arial" pitchFamily="34" charset="0"/>
              <a:buChar char="•"/>
            </a:pPr>
            <a:r>
              <a:rPr lang="en-US" b="1" dirty="0" smtClean="0"/>
              <a:t>Was doing </a:t>
            </a:r>
            <a:r>
              <a:rPr lang="en-US" b="1" dirty="0"/>
              <a:t>this role play hard for you?  </a:t>
            </a:r>
            <a:r>
              <a:rPr lang="en-US" b="1" dirty="0" smtClean="0"/>
              <a:t>If so, why?</a:t>
            </a:r>
            <a:endParaRPr lang="en-US" b="1" dirty="0"/>
          </a:p>
          <a:p>
            <a:pPr marL="285750" indent="-285750">
              <a:buFont typeface="Arial" pitchFamily="34" charset="0"/>
              <a:buChar char="•"/>
            </a:pPr>
            <a:endParaRPr lang="en-US" b="1" dirty="0" smtClean="0"/>
          </a:p>
          <a:p>
            <a:pPr marL="285750" indent="-285750">
              <a:buFont typeface="Arial" pitchFamily="34" charset="0"/>
              <a:buChar char="•"/>
            </a:pPr>
            <a:r>
              <a:rPr lang="en-US" b="1" dirty="0" smtClean="0"/>
              <a:t>ACE </a:t>
            </a:r>
            <a:r>
              <a:rPr lang="en-US" b="1" dirty="0"/>
              <a:t>method says that you stay with the person and never leave them </a:t>
            </a:r>
            <a:r>
              <a:rPr lang="en-US" b="1" dirty="0" smtClean="0"/>
              <a:t>alone. Why </a:t>
            </a:r>
            <a:r>
              <a:rPr lang="en-US" b="1" dirty="0"/>
              <a:t>is that</a:t>
            </a:r>
            <a:r>
              <a:rPr lang="en-US" b="1" dirty="0" smtClean="0"/>
              <a:t>?</a:t>
            </a:r>
          </a:p>
          <a:p>
            <a:pPr marL="285750" indent="-285750">
              <a:buFont typeface="Arial" pitchFamily="34" charset="0"/>
              <a:buChar char="•"/>
            </a:pPr>
            <a:endParaRPr lang="en-US" b="1" dirty="0">
              <a:effectLst/>
            </a:endParaRPr>
          </a:p>
          <a:p>
            <a:pPr marL="285750" indent="-285750">
              <a:buFont typeface="Arial" pitchFamily="34" charset="0"/>
              <a:buChar char="•"/>
            </a:pPr>
            <a:r>
              <a:rPr lang="en-US" b="1" dirty="0" smtClean="0"/>
              <a:t>What follow up actions do you take after the Soldier has</a:t>
            </a:r>
          </a:p>
          <a:p>
            <a:r>
              <a:rPr lang="en-US" b="1" dirty="0" smtClean="0"/>
              <a:t>      received help?</a:t>
            </a:r>
            <a:endParaRPr lang="en-US" b="1" dirty="0">
              <a:effectLst/>
            </a:endParaRPr>
          </a:p>
        </p:txBody>
      </p:sp>
      <p:sp>
        <p:nvSpPr>
          <p:cNvPr id="8" name="TextBox 7"/>
          <p:cNvSpPr txBox="1"/>
          <p:nvPr/>
        </p:nvSpPr>
        <p:spPr>
          <a:xfrm>
            <a:off x="476056" y="6594182"/>
            <a:ext cx="300082" cy="230832"/>
          </a:xfrm>
          <a:prstGeom prst="rect">
            <a:avLst/>
          </a:prstGeom>
          <a:noFill/>
        </p:spPr>
        <p:txBody>
          <a:bodyPr wrap="none" rtlCol="0">
            <a:spAutoFit/>
          </a:bodyPr>
          <a:lstStyle/>
          <a:p>
            <a:r>
              <a:rPr lang="en-US" sz="900" b="1" dirty="0" smtClean="0"/>
              <a:t>32</a:t>
            </a:r>
            <a:endParaRPr lang="en-US" sz="900" b="1" dirty="0"/>
          </a:p>
        </p:txBody>
      </p:sp>
    </p:spTree>
    <p:extLst>
      <p:ext uri="{BB962C8B-B14F-4D97-AF65-F5344CB8AC3E}">
        <p14:creationId xmlns:p14="http://schemas.microsoft.com/office/powerpoint/2010/main" val="2342581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8893" y="40716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In this Lesson you have </a:t>
            </a:r>
            <a:endParaRPr lang="en-US" sz="2800" b="1" dirty="0"/>
          </a:p>
          <a:p>
            <a:pPr algn="l"/>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5" name="Picture 2" descr="http://usarmy.vo.llnwd.net/e2/-images/2010/11/02/90788/size0-army.mil-90788-2010-11-03-081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447" y="762000"/>
            <a:ext cx="398348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33</a:t>
            </a:r>
            <a:endParaRPr lang="en-US" sz="900" b="1" dirty="0"/>
          </a:p>
        </p:txBody>
      </p:sp>
      <p:sp>
        <p:nvSpPr>
          <p:cNvPr id="8" name="Rectangle 7"/>
          <p:cNvSpPr/>
          <p:nvPr/>
        </p:nvSpPr>
        <p:spPr>
          <a:xfrm>
            <a:off x="228600" y="1447800"/>
            <a:ext cx="4543568" cy="5539978"/>
          </a:xfrm>
          <a:prstGeom prst="rect">
            <a:avLst/>
          </a:prstGeom>
        </p:spPr>
        <p:txBody>
          <a:bodyPr wrap="square">
            <a:spAutoFit/>
          </a:bodyPr>
          <a:lstStyle/>
          <a:p>
            <a:pPr marL="285750" lvl="0" indent="-285750">
              <a:buFont typeface="Arial" pitchFamily="34" charset="0"/>
              <a:buChar char="•"/>
            </a:pPr>
            <a:r>
              <a:rPr lang="en-US" b="1" dirty="0" smtClean="0"/>
              <a:t>Distinguished between risk factors and the warning signs that signal immediate danger.</a:t>
            </a:r>
            <a:endParaRPr lang="en-US" b="1" dirty="0"/>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Discussed effective communications techniques when intervening with Soldiers using Ask, Care, Escort as an immediate action drill.</a:t>
            </a:r>
            <a:endParaRPr lang="en-US" b="1" dirty="0"/>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Conducted an intervention Role Play using Ask, Care, Escort as an immediate action drill. </a:t>
            </a:r>
          </a:p>
          <a:p>
            <a:pPr marL="285750" indent="-285750">
              <a:buFont typeface="Arial" pitchFamily="34" charset="0"/>
              <a:buChar char="•"/>
            </a:pPr>
            <a:endParaRPr lang="en-US" b="1" dirty="0" smtClean="0"/>
          </a:p>
          <a:p>
            <a:pPr marL="285750" indent="-285750">
              <a:buFont typeface="Arial" pitchFamily="34" charset="0"/>
              <a:buChar char="•"/>
            </a:pPr>
            <a:r>
              <a:rPr lang="en-US" b="1" dirty="0" smtClean="0"/>
              <a:t>Described </a:t>
            </a:r>
            <a:r>
              <a:rPr lang="en-US" b="1" dirty="0"/>
              <a:t>appropriate actions a leader should take when presented with specific warnings signs that require immediate action. </a:t>
            </a:r>
          </a:p>
          <a:p>
            <a:pPr marL="285750" lvl="0" indent="-285750">
              <a:buFont typeface="Arial" pitchFamily="34" charset="0"/>
              <a:buChar char="•"/>
            </a:pPr>
            <a:endParaRPr lang="en-US" b="1" dirty="0"/>
          </a:p>
          <a:p>
            <a:pPr marL="285750" lvl="0" indent="-285750">
              <a:buFont typeface="Arial" pitchFamily="34" charset="0"/>
              <a:buChar char="•"/>
            </a:pPr>
            <a:endParaRPr lang="en-US" sz="1600" b="1" dirty="0" smtClean="0"/>
          </a:p>
          <a:p>
            <a:pPr>
              <a:defRPr/>
            </a:pPr>
            <a:endParaRPr lang="en-US" sz="1400" b="1" dirty="0">
              <a:latin typeface="+mj-lt"/>
            </a:endParaRPr>
          </a:p>
        </p:txBody>
      </p:sp>
    </p:spTree>
    <p:extLst>
      <p:ext uri="{BB962C8B-B14F-4D97-AF65-F5344CB8AC3E}">
        <p14:creationId xmlns:p14="http://schemas.microsoft.com/office/powerpoint/2010/main" val="3200731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093" y="685800"/>
            <a:ext cx="4038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TEN MINUTE BREAK</a:t>
            </a:r>
          </a:p>
        </p:txBody>
      </p:sp>
      <p:sp>
        <p:nvSpPr>
          <p:cNvPr id="4" name="Rectangle 3"/>
          <p:cNvSpPr/>
          <p:nvPr/>
        </p:nvSpPr>
        <p:spPr>
          <a:xfrm>
            <a:off x="274092" y="1818159"/>
            <a:ext cx="4602707" cy="5755422"/>
          </a:xfrm>
          <a:prstGeom prst="rect">
            <a:avLst/>
          </a:prstGeom>
        </p:spPr>
        <p:txBody>
          <a:bodyPr wrap="square">
            <a:spAutoFit/>
          </a:bodyPr>
          <a:lstStyle/>
          <a:p>
            <a:pPr>
              <a:defRPr/>
            </a:pPr>
            <a:r>
              <a:rPr lang="en-US" sz="2800" b="1" dirty="0" smtClean="0"/>
              <a:t>Any Questions?</a:t>
            </a:r>
          </a:p>
          <a:p>
            <a:pPr>
              <a:defRPr/>
            </a:pPr>
            <a:r>
              <a:rPr lang="en-US" sz="2800" b="1" dirty="0" smtClean="0"/>
              <a:t>Talk to a Facilitator during</a:t>
            </a:r>
          </a:p>
          <a:p>
            <a:pPr>
              <a:defRPr/>
            </a:pPr>
            <a:r>
              <a:rPr lang="en-US" sz="2800" b="1" dirty="0" smtClean="0"/>
              <a:t>the break.</a:t>
            </a:r>
          </a:p>
          <a:p>
            <a:pPr>
              <a:defRPr/>
            </a:pPr>
            <a:endParaRPr lang="en-US" b="1" dirty="0"/>
          </a:p>
          <a:p>
            <a:pPr>
              <a:defRPr/>
            </a:pPr>
            <a:endParaRPr lang="en-US" b="1" dirty="0" smtClean="0"/>
          </a:p>
          <a:p>
            <a:pPr>
              <a:defRPr/>
            </a:pPr>
            <a:endParaRPr lang="en-US" b="1" dirty="0" smtClean="0"/>
          </a:p>
          <a:p>
            <a:pPr>
              <a:defRPr/>
            </a:pPr>
            <a:endParaRPr lang="en-US" b="1" dirty="0"/>
          </a:p>
          <a:p>
            <a:pPr>
              <a:defRPr/>
            </a:pPr>
            <a:r>
              <a:rPr lang="en-US" b="1" dirty="0" smtClean="0"/>
              <a:t>U</a:t>
            </a:r>
            <a:r>
              <a:rPr lang="en-US" b="1" dirty="0"/>
              <a:t>. S. Army Suicide Prevention Website</a:t>
            </a:r>
            <a:r>
              <a:rPr lang="en-US" b="1" dirty="0" smtClean="0"/>
              <a:t>:</a:t>
            </a:r>
          </a:p>
          <a:p>
            <a:pPr>
              <a:defRPr/>
            </a:pPr>
            <a:r>
              <a:rPr lang="en-US" b="1" u="sng" dirty="0" smtClean="0">
                <a:hlinkClick r:id="rId3"/>
              </a:rPr>
              <a:t>www.preventsuicide.army.mil</a:t>
            </a:r>
            <a:endParaRPr lang="en-US" b="1" u="sng" dirty="0" smtClean="0"/>
          </a:p>
          <a:p>
            <a:pPr>
              <a:defRPr/>
            </a:pPr>
            <a:endParaRPr lang="en-US" b="1" dirty="0" smtClean="0"/>
          </a:p>
          <a:p>
            <a:pPr>
              <a:defRPr/>
            </a:pPr>
            <a:r>
              <a:rPr lang="en-US" b="1" dirty="0" smtClean="0"/>
              <a:t>Military Crisis Line (National </a:t>
            </a:r>
            <a:r>
              <a:rPr lang="en-US" b="1" dirty="0"/>
              <a:t>Suicide Prevention </a:t>
            </a:r>
            <a:r>
              <a:rPr lang="en-US" b="1" dirty="0" smtClean="0"/>
              <a:t>Lifeline)</a:t>
            </a:r>
            <a:endParaRPr lang="en-US" b="1" dirty="0"/>
          </a:p>
          <a:p>
            <a:pPr>
              <a:defRPr/>
            </a:pPr>
            <a:r>
              <a:rPr lang="en-US" b="1" dirty="0" smtClean="0"/>
              <a:t>       800-273-TALK (8255) press </a:t>
            </a:r>
            <a:r>
              <a:rPr lang="en-US" b="1" dirty="0"/>
              <a:t>1 </a:t>
            </a:r>
            <a:endParaRPr lang="en-US" b="1" dirty="0" smtClean="0"/>
          </a:p>
          <a:p>
            <a:pPr>
              <a:defRPr/>
            </a:pPr>
            <a:r>
              <a:rPr lang="en-US" b="1" dirty="0"/>
              <a:t> </a:t>
            </a:r>
            <a:r>
              <a:rPr lang="en-US" b="1" dirty="0" smtClean="0"/>
              <a:t>      (</a:t>
            </a:r>
            <a:r>
              <a:rPr lang="en-US" b="1" dirty="0"/>
              <a:t>text </a:t>
            </a:r>
            <a:r>
              <a:rPr lang="en-US" b="1" dirty="0" smtClean="0"/>
              <a:t>838255)</a:t>
            </a:r>
          </a:p>
          <a:p>
            <a:pPr>
              <a:defRPr/>
            </a:pPr>
            <a:r>
              <a:rPr lang="en-US" b="1" dirty="0"/>
              <a:t> </a:t>
            </a:r>
            <a:r>
              <a:rPr lang="en-US" b="1" dirty="0" smtClean="0"/>
              <a:t>       </a:t>
            </a:r>
            <a:r>
              <a:rPr lang="en-US" b="1" dirty="0" smtClean="0">
                <a:hlinkClick r:id="rId4"/>
              </a:rPr>
              <a:t>www.veteranscrisisline.net</a:t>
            </a:r>
            <a:r>
              <a:rPr lang="en-US" b="1" dirty="0" smtClean="0"/>
              <a:t> </a:t>
            </a:r>
            <a:r>
              <a:rPr lang="en-US" b="1" dirty="0"/>
              <a:t>(online chat)</a:t>
            </a:r>
            <a:r>
              <a:rPr lang="en-US" sz="1400" b="1" dirty="0"/>
              <a:t/>
            </a:r>
            <a:br>
              <a:rPr lang="en-US" sz="1400" b="1" dirty="0"/>
            </a:br>
            <a:endParaRPr lang="en-US" b="1" dirty="0"/>
          </a:p>
          <a:p>
            <a:pPr>
              <a:defRPr/>
            </a:pPr>
            <a:endParaRPr lang="en-US" b="1" dirty="0" smtClean="0"/>
          </a:p>
          <a:p>
            <a:pPr>
              <a:defRPr/>
            </a:pPr>
            <a:endParaRPr lang="en-US" b="1" dirty="0"/>
          </a:p>
          <a:p>
            <a:pPr>
              <a:defRPr/>
            </a:pPr>
            <a:endParaRPr lang="en-US" sz="1400" b="1" dirty="0">
              <a:latin typeface="+mj-lt"/>
            </a:endParaRPr>
          </a:p>
        </p:txBody>
      </p:sp>
      <p:sp>
        <p:nvSpPr>
          <p:cNvPr id="6" name="TextBox 5"/>
          <p:cNvSpPr txBox="1"/>
          <p:nvPr/>
        </p:nvSpPr>
        <p:spPr>
          <a:xfrm>
            <a:off x="476056" y="6627168"/>
            <a:ext cx="300082" cy="230832"/>
          </a:xfrm>
          <a:prstGeom prst="rect">
            <a:avLst/>
          </a:prstGeom>
          <a:noFill/>
        </p:spPr>
        <p:txBody>
          <a:bodyPr wrap="none" rtlCol="0">
            <a:spAutoFit/>
          </a:bodyPr>
          <a:lstStyle/>
          <a:p>
            <a:r>
              <a:rPr lang="en-US" sz="900" b="1" dirty="0" smtClean="0"/>
              <a:t>34</a:t>
            </a:r>
            <a:endParaRPr lang="en-US" sz="9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6888">
            <a:off x="4800307" y="580247"/>
            <a:ext cx="3866087" cy="5640684"/>
          </a:xfrm>
          <a:prstGeom prst="rect">
            <a:avLst/>
          </a:prstGeom>
        </p:spPr>
      </p:pic>
    </p:spTree>
    <p:extLst>
      <p:ext uri="{BB962C8B-B14F-4D97-AF65-F5344CB8AC3E}">
        <p14:creationId xmlns:p14="http://schemas.microsoft.com/office/powerpoint/2010/main" val="1185458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0" y="201667"/>
            <a:ext cx="6858000" cy="67151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cs typeface="Arial" charset="0"/>
              </a:rPr>
              <a:t>ACE-SI Lesson One</a:t>
            </a:r>
          </a:p>
          <a:p>
            <a:r>
              <a:rPr lang="en-US" sz="2800" b="1" dirty="0" smtClean="0">
                <a:cs typeface="Arial" charset="0"/>
              </a:rPr>
              <a:t>Sergeant Major of the Army</a:t>
            </a:r>
          </a:p>
          <a:p>
            <a:r>
              <a:rPr lang="en-US" sz="2400" b="1" i="1" dirty="0" smtClean="0">
                <a:cs typeface="Arial" charset="0"/>
              </a:rPr>
              <a:t>Reach for Help, I Did</a:t>
            </a:r>
          </a:p>
        </p:txBody>
      </p:sp>
      <p:sp>
        <p:nvSpPr>
          <p:cNvPr id="4" name="Rectangle 3"/>
          <p:cNvSpPr/>
          <p:nvPr/>
        </p:nvSpPr>
        <p:spPr>
          <a:xfrm>
            <a:off x="381001" y="2057400"/>
            <a:ext cx="4191000" cy="861774"/>
          </a:xfrm>
          <a:prstGeom prst="rect">
            <a:avLst/>
          </a:prstGeom>
        </p:spPr>
        <p:txBody>
          <a:bodyPr wrap="square">
            <a:spAutoFit/>
          </a:bodyPr>
          <a:lstStyle/>
          <a:p>
            <a:pPr>
              <a:defRPr/>
            </a:pPr>
            <a:endParaRPr lang="en-US" sz="2000" b="1" dirty="0">
              <a:latin typeface="+mj-lt"/>
            </a:endParaRPr>
          </a:p>
          <a:p>
            <a:pPr>
              <a:defRPr/>
            </a:pPr>
            <a:endParaRPr lang="en-US" sz="1600" dirty="0">
              <a:latin typeface="+mj-lt"/>
            </a:endParaRPr>
          </a:p>
          <a:p>
            <a:pPr>
              <a:defRPr/>
            </a:pPr>
            <a:endParaRPr lang="en-US" sz="1400" b="1" dirty="0">
              <a:latin typeface="+mj-lt"/>
            </a:endParaRPr>
          </a:p>
        </p:txBody>
      </p:sp>
      <p:sp>
        <p:nvSpPr>
          <p:cNvPr id="5" name="TextBox 4"/>
          <p:cNvSpPr txBox="1"/>
          <p:nvPr/>
        </p:nvSpPr>
        <p:spPr>
          <a:xfrm>
            <a:off x="476056" y="6594182"/>
            <a:ext cx="242374" cy="230832"/>
          </a:xfrm>
          <a:prstGeom prst="rect">
            <a:avLst/>
          </a:prstGeom>
          <a:noFill/>
        </p:spPr>
        <p:txBody>
          <a:bodyPr wrap="none" rtlCol="0">
            <a:spAutoFit/>
          </a:bodyPr>
          <a:lstStyle/>
          <a:p>
            <a:r>
              <a:rPr lang="en-US" sz="900" b="1" dirty="0" smtClean="0"/>
              <a:t>4</a:t>
            </a:r>
            <a:endParaRPr lang="en-US" sz="900" b="1" dirty="0"/>
          </a:p>
        </p:txBody>
      </p:sp>
      <p:pic>
        <p:nvPicPr>
          <p:cNvPr id="3" name="SMA Chandler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1614171"/>
            <a:ext cx="7581900" cy="4972050"/>
          </a:xfrm>
          <a:prstGeom prst="rect">
            <a:avLst/>
          </a:prstGeom>
        </p:spPr>
      </p:pic>
    </p:spTree>
    <p:extLst>
      <p:ext uri="{BB962C8B-B14F-4D97-AF65-F5344CB8AC3E}">
        <p14:creationId xmlns:p14="http://schemas.microsoft.com/office/powerpoint/2010/main" val="2041614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3157" y="304800"/>
            <a:ext cx="5637953" cy="15173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Lesson Four</a:t>
            </a:r>
          </a:p>
          <a:p>
            <a:pPr algn="l"/>
            <a:r>
              <a:rPr lang="en-US" sz="2800" b="1" dirty="0" smtClean="0">
                <a:solidFill>
                  <a:prstClr val="black"/>
                </a:solidFill>
                <a:cs typeface="Arial" charset="0"/>
              </a:rPr>
              <a:t>Enabling Learning Objectives (ELOs)</a:t>
            </a:r>
          </a:p>
        </p:txBody>
      </p:sp>
      <p:sp>
        <p:nvSpPr>
          <p:cNvPr id="4" name="Rectangle 3"/>
          <p:cNvSpPr/>
          <p:nvPr/>
        </p:nvSpPr>
        <p:spPr>
          <a:xfrm>
            <a:off x="244250" y="1981199"/>
            <a:ext cx="6019800" cy="2687595"/>
          </a:xfrm>
          <a:prstGeom prst="rect">
            <a:avLst/>
          </a:prstGeom>
        </p:spPr>
        <p:txBody>
          <a:bodyPr wrap="square">
            <a:spAutoFit/>
          </a:bodyPr>
          <a:lstStyle/>
          <a:p>
            <a:pPr marL="285750" indent="-285750">
              <a:lnSpc>
                <a:spcPct val="114000"/>
              </a:lnSpc>
              <a:spcAft>
                <a:spcPts val="1000"/>
              </a:spcAft>
              <a:buFont typeface="Arial" pitchFamily="34" charset="0"/>
              <a:buChar char="•"/>
            </a:pPr>
            <a:r>
              <a:rPr lang="en-US" b="1" dirty="0" smtClean="0">
                <a:solidFill>
                  <a:prstClr val="black"/>
                </a:solidFill>
              </a:rPr>
              <a:t>Describe </a:t>
            </a:r>
            <a:r>
              <a:rPr lang="en-US" b="1" dirty="0">
                <a:solidFill>
                  <a:prstClr val="black"/>
                </a:solidFill>
              </a:rPr>
              <a:t>differences between emergency resources and non-emergency resources.</a:t>
            </a:r>
          </a:p>
          <a:p>
            <a:pPr marL="285750" indent="-285750">
              <a:lnSpc>
                <a:spcPct val="114000"/>
              </a:lnSpc>
              <a:spcAft>
                <a:spcPts val="1000"/>
              </a:spcAft>
              <a:buFont typeface="Arial" pitchFamily="34" charset="0"/>
              <a:buChar char="•"/>
            </a:pPr>
            <a:r>
              <a:rPr lang="en-US" b="1" dirty="0" smtClean="0">
                <a:solidFill>
                  <a:prstClr val="black"/>
                </a:solidFill>
              </a:rPr>
              <a:t>Identify local suicide prevention resources.</a:t>
            </a:r>
            <a:endParaRPr lang="en-US" b="1" dirty="0">
              <a:solidFill>
                <a:prstClr val="black"/>
              </a:solidFill>
            </a:endParaRPr>
          </a:p>
          <a:p>
            <a:pPr marL="285750" indent="-285750">
              <a:lnSpc>
                <a:spcPct val="114000"/>
              </a:lnSpc>
              <a:spcAft>
                <a:spcPts val="1000"/>
              </a:spcAft>
              <a:buFont typeface="Arial" pitchFamily="34" charset="0"/>
              <a:buChar char="•"/>
            </a:pPr>
            <a:r>
              <a:rPr lang="en-US" b="1" dirty="0" smtClean="0">
                <a:solidFill>
                  <a:prstClr val="black"/>
                </a:solidFill>
              </a:rPr>
              <a:t>Use mobile devices to explore designated suicide-related apps and websites.</a:t>
            </a:r>
            <a:endParaRPr lang="en-US" b="1" dirty="0">
              <a:solidFill>
                <a:prstClr val="black"/>
              </a:solidFill>
            </a:endParaRPr>
          </a:p>
          <a:p>
            <a:pPr marL="285750" indent="-285750">
              <a:lnSpc>
                <a:spcPct val="114000"/>
              </a:lnSpc>
              <a:spcAft>
                <a:spcPts val="1000"/>
              </a:spcAft>
              <a:buFont typeface="Arial" pitchFamily="34" charset="0"/>
              <a:buChar char="•"/>
            </a:pPr>
            <a:r>
              <a:rPr lang="en-US" b="1" dirty="0" smtClean="0">
                <a:solidFill>
                  <a:prstClr val="black"/>
                </a:solidFill>
              </a:rPr>
              <a:t>Discuss </a:t>
            </a:r>
            <a:r>
              <a:rPr lang="en-US" b="1" dirty="0">
                <a:solidFill>
                  <a:prstClr val="black"/>
                </a:solidFill>
              </a:rPr>
              <a:t>appropriate postvention </a:t>
            </a:r>
            <a:r>
              <a:rPr lang="en-US" b="1" dirty="0" smtClean="0">
                <a:solidFill>
                  <a:prstClr val="black"/>
                </a:solidFill>
              </a:rPr>
              <a:t>resources/actions to </a:t>
            </a:r>
            <a:r>
              <a:rPr lang="en-US" b="1" dirty="0">
                <a:solidFill>
                  <a:prstClr val="black"/>
                </a:solidFill>
              </a:rPr>
              <a:t>be used in the event of a </a:t>
            </a:r>
            <a:r>
              <a:rPr lang="en-US" b="1" dirty="0" smtClean="0">
                <a:solidFill>
                  <a:prstClr val="black"/>
                </a:solidFill>
              </a:rPr>
              <a:t>suicide or suicide attempt.</a:t>
            </a:r>
            <a:endParaRPr lang="en-US" sz="1600" b="1" dirty="0">
              <a:solidFill>
                <a:prstClr val="black"/>
              </a:solidFill>
            </a:endParaRPr>
          </a:p>
        </p:txBody>
      </p:sp>
      <p:pic>
        <p:nvPicPr>
          <p:cNvPr id="5" name="Picture 2" descr="http://usarmy.vo.llnwd.net/e2/-images/2010/08/17/83208/size0-army.mil-83208-2010-08-17-1708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9175" y="2819400"/>
            <a:ext cx="309826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35</a:t>
            </a:r>
            <a:endParaRPr lang="en-US" sz="900" b="1" dirty="0"/>
          </a:p>
        </p:txBody>
      </p:sp>
    </p:spTree>
    <p:extLst>
      <p:ext uri="{BB962C8B-B14F-4D97-AF65-F5344CB8AC3E}">
        <p14:creationId xmlns:p14="http://schemas.microsoft.com/office/powerpoint/2010/main" val="144088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6097" y="295701"/>
            <a:ext cx="4113664" cy="126444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Emergency Resources</a:t>
            </a:r>
          </a:p>
          <a:p>
            <a:pPr algn="l"/>
            <a:r>
              <a:rPr lang="en-US" sz="1600" b="1" dirty="0" smtClean="0">
                <a:solidFill>
                  <a:prstClr val="black"/>
                </a:solidFill>
                <a:cs typeface="Arial" charset="0"/>
              </a:rPr>
              <a:t>(Exercise 7, 5 min.)</a:t>
            </a:r>
          </a:p>
        </p:txBody>
      </p:sp>
      <p:pic>
        <p:nvPicPr>
          <p:cNvPr id="2050" name="Picture 2" descr="http://usarmy.vo.llnwd.net/e2/c/images/2013/04/29/293051/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7064" y="685800"/>
            <a:ext cx="4496936" cy="29721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36</a:t>
            </a:r>
            <a:endParaRPr lang="en-US" sz="900" b="1" dirty="0"/>
          </a:p>
        </p:txBody>
      </p:sp>
      <p:sp>
        <p:nvSpPr>
          <p:cNvPr id="4" name="Rectangle 3"/>
          <p:cNvSpPr/>
          <p:nvPr/>
        </p:nvSpPr>
        <p:spPr>
          <a:xfrm>
            <a:off x="242246" y="1579480"/>
            <a:ext cx="8749354" cy="4393510"/>
          </a:xfrm>
          <a:prstGeom prst="rect">
            <a:avLst/>
          </a:prstGeom>
        </p:spPr>
        <p:txBody>
          <a:bodyPr wrap="square">
            <a:spAutoFit/>
          </a:bodyPr>
          <a:lstStyle/>
          <a:p>
            <a:pPr marL="285750" indent="-285750">
              <a:buFont typeface="Arial" pitchFamily="34" charset="0"/>
              <a:buChar char="•"/>
              <a:defRPr/>
            </a:pPr>
            <a:r>
              <a:rPr lang="en-US" sz="2000" b="1" dirty="0" smtClean="0">
                <a:solidFill>
                  <a:prstClr val="black"/>
                </a:solidFill>
              </a:rPr>
              <a:t>Local Emergency Resources (Dial 911)</a:t>
            </a:r>
            <a:endParaRPr lang="en-US" sz="2000" b="1" dirty="0">
              <a:solidFill>
                <a:prstClr val="black"/>
              </a:solidFill>
            </a:endParaRPr>
          </a:p>
          <a:p>
            <a:pPr marL="285750" indent="-285750">
              <a:buFont typeface="Arial" pitchFamily="34" charset="0"/>
              <a:buChar char="•"/>
              <a:defRPr/>
            </a:pPr>
            <a:endParaRPr lang="en-US" sz="1100" b="1" dirty="0" smtClean="0">
              <a:solidFill>
                <a:prstClr val="black"/>
              </a:solidFill>
            </a:endParaRPr>
          </a:p>
          <a:p>
            <a:pPr marL="285750" indent="-285750">
              <a:buFont typeface="Arial" pitchFamily="34" charset="0"/>
              <a:buChar char="•"/>
              <a:defRPr/>
            </a:pPr>
            <a:r>
              <a:rPr lang="en-US" sz="2000" b="1" dirty="0" smtClean="0">
                <a:solidFill>
                  <a:prstClr val="black"/>
                </a:solidFill>
              </a:rPr>
              <a:t>Military Police/Civilian Police</a:t>
            </a:r>
          </a:p>
          <a:p>
            <a:pPr marL="285750" indent="-285750">
              <a:buFont typeface="Arial" pitchFamily="34" charset="0"/>
              <a:buChar char="•"/>
              <a:defRPr/>
            </a:pPr>
            <a:endParaRPr lang="en-US" sz="1000" b="1" dirty="0" smtClean="0">
              <a:solidFill>
                <a:prstClr val="black"/>
              </a:solidFill>
            </a:endParaRPr>
          </a:p>
          <a:p>
            <a:pPr marL="285750" indent="-285750">
              <a:buFont typeface="Arial" pitchFamily="34" charset="0"/>
              <a:buChar char="•"/>
              <a:defRPr/>
            </a:pPr>
            <a:r>
              <a:rPr lang="en-US" sz="2000" b="1" dirty="0" smtClean="0">
                <a:solidFill>
                  <a:prstClr val="black"/>
                </a:solidFill>
              </a:rPr>
              <a:t>Your chain of command</a:t>
            </a:r>
            <a:endParaRPr lang="en-US" sz="2000" b="1" dirty="0">
              <a:solidFill>
                <a:prstClr val="black"/>
              </a:solidFill>
            </a:endParaRPr>
          </a:p>
          <a:p>
            <a:pPr marL="287338" lvl="1" indent="-287338">
              <a:defRPr/>
            </a:pPr>
            <a:endParaRPr lang="en-US" sz="1000" b="1" dirty="0">
              <a:solidFill>
                <a:prstClr val="black"/>
              </a:solidFill>
            </a:endParaRPr>
          </a:p>
          <a:p>
            <a:pPr marL="287338" lvl="1" indent="-287338">
              <a:buFont typeface="Arial" pitchFamily="34" charset="0"/>
              <a:buChar char="•"/>
              <a:defRPr/>
            </a:pPr>
            <a:r>
              <a:rPr lang="en-US" sz="2000" b="1" dirty="0" smtClean="0">
                <a:solidFill>
                  <a:prstClr val="black"/>
                </a:solidFill>
              </a:rPr>
              <a:t>Hotlines--trained </a:t>
            </a:r>
            <a:r>
              <a:rPr lang="en-US" sz="2000" b="1" dirty="0">
                <a:solidFill>
                  <a:prstClr val="black"/>
                </a:solidFill>
              </a:rPr>
              <a:t>people </a:t>
            </a:r>
            <a:r>
              <a:rPr lang="en-US" sz="2000" b="1" dirty="0" smtClean="0">
                <a:solidFill>
                  <a:prstClr val="black"/>
                </a:solidFill>
              </a:rPr>
              <a:t>24/7/365</a:t>
            </a:r>
          </a:p>
          <a:p>
            <a:pPr lvl="1" indent="-285750">
              <a:buFont typeface="Courier New" pitchFamily="49" charset="0"/>
              <a:buChar char="o"/>
              <a:defRPr/>
            </a:pPr>
            <a:endParaRPr lang="en-US" sz="1050" b="1" dirty="0" smtClean="0">
              <a:solidFill>
                <a:prstClr val="black"/>
              </a:solidFill>
            </a:endParaRPr>
          </a:p>
          <a:p>
            <a:pPr marL="395288" lvl="1" indent="-223838">
              <a:buFont typeface="Courier New" pitchFamily="49" charset="0"/>
              <a:buChar char="o"/>
              <a:defRPr/>
            </a:pPr>
            <a:r>
              <a:rPr lang="en-US" b="1" dirty="0" smtClean="0">
                <a:solidFill>
                  <a:prstClr val="black"/>
                </a:solidFill>
              </a:rPr>
              <a:t>Military Crisis Line (National Suicide </a:t>
            </a:r>
          </a:p>
          <a:p>
            <a:pPr marL="395288" lvl="1" indent="-223838">
              <a:defRPr/>
            </a:pPr>
            <a:r>
              <a:rPr lang="en-US" b="1" dirty="0" smtClean="0">
                <a:solidFill>
                  <a:prstClr val="black"/>
                </a:solidFill>
              </a:rPr>
              <a:t>      Prevention Lifeline) </a:t>
            </a:r>
          </a:p>
          <a:p>
            <a:pPr marL="1200150" lvl="2" indent="-285750">
              <a:buFont typeface="Arial" pitchFamily="34" charset="0"/>
              <a:buChar char="•"/>
              <a:defRPr/>
            </a:pPr>
            <a:r>
              <a:rPr lang="en-US" b="1" dirty="0" smtClean="0"/>
              <a:t>800-273-TALK </a:t>
            </a:r>
            <a:r>
              <a:rPr lang="en-US" b="1" dirty="0"/>
              <a:t>(8255) press </a:t>
            </a:r>
            <a:r>
              <a:rPr lang="en-US" b="1" dirty="0" smtClean="0"/>
              <a:t>1 ; Text 838255</a:t>
            </a:r>
            <a:endParaRPr lang="en-US" b="1" dirty="0"/>
          </a:p>
          <a:p>
            <a:pPr marL="1200150" lvl="2" indent="-285750">
              <a:buFont typeface="Arial" pitchFamily="34" charset="0"/>
              <a:buChar char="•"/>
              <a:defRPr/>
            </a:pPr>
            <a:r>
              <a:rPr lang="en-US" b="1" dirty="0" smtClean="0">
                <a:solidFill>
                  <a:prstClr val="black"/>
                </a:solidFill>
              </a:rPr>
              <a:t>Europe: </a:t>
            </a:r>
            <a:r>
              <a:rPr lang="en-US" b="1" dirty="0"/>
              <a:t>00800 1273 8255 </a:t>
            </a:r>
            <a:r>
              <a:rPr lang="en-US" dirty="0"/>
              <a:t>or </a:t>
            </a:r>
            <a:r>
              <a:rPr lang="en-US" b="1" dirty="0"/>
              <a:t>DSN </a:t>
            </a:r>
            <a:r>
              <a:rPr lang="en-US" b="1" dirty="0" smtClean="0"/>
              <a:t>118</a:t>
            </a:r>
          </a:p>
          <a:p>
            <a:pPr marL="1200150" lvl="2" indent="-285750">
              <a:buFont typeface="Arial" pitchFamily="34" charset="0"/>
              <a:buChar char="•"/>
              <a:defRPr/>
            </a:pPr>
            <a:r>
              <a:rPr lang="en-US" sz="1600" b="1" dirty="0" smtClean="0">
                <a:solidFill>
                  <a:prstClr val="black"/>
                </a:solidFill>
                <a:hlinkClick r:id="rId4"/>
              </a:rPr>
              <a:t>http</a:t>
            </a:r>
            <a:r>
              <a:rPr lang="en-US" sz="1600" b="1" dirty="0">
                <a:solidFill>
                  <a:prstClr val="black"/>
                </a:solidFill>
                <a:hlinkClick r:id="rId4"/>
              </a:rPr>
              <a:t>://</a:t>
            </a:r>
            <a:r>
              <a:rPr lang="en-US" sz="1600" b="1" dirty="0" smtClean="0">
                <a:solidFill>
                  <a:prstClr val="black"/>
                </a:solidFill>
                <a:hlinkClick r:id="rId4"/>
              </a:rPr>
              <a:t>www.veteranscrisisline.net</a:t>
            </a:r>
            <a:r>
              <a:rPr lang="en-US" sz="1600" b="1" dirty="0" smtClean="0">
                <a:solidFill>
                  <a:prstClr val="black"/>
                </a:solidFill>
              </a:rPr>
              <a:t>   (online chat)</a:t>
            </a:r>
          </a:p>
          <a:p>
            <a:pPr marL="395288" lvl="1" indent="-217488">
              <a:buFont typeface="Courier New" pitchFamily="49" charset="0"/>
              <a:buChar char="o"/>
              <a:defRPr/>
            </a:pPr>
            <a:r>
              <a:rPr lang="en-US" b="1" dirty="0" smtClean="0">
                <a:solidFill>
                  <a:prstClr val="black"/>
                </a:solidFill>
              </a:rPr>
              <a:t>Korea Crisis Line 0808-555-118 or DSB 118</a:t>
            </a:r>
          </a:p>
          <a:p>
            <a:pPr marL="395288" lvl="1" indent="-217488">
              <a:buFont typeface="Courier New" pitchFamily="49" charset="0"/>
              <a:buChar char="o"/>
              <a:defRPr/>
            </a:pPr>
            <a:r>
              <a:rPr lang="en-US" b="1" dirty="0" smtClean="0">
                <a:solidFill>
                  <a:prstClr val="black"/>
                </a:solidFill>
              </a:rPr>
              <a:t>OEF </a:t>
            </a:r>
            <a:r>
              <a:rPr lang="en-US" b="1" dirty="0">
                <a:solidFill>
                  <a:prstClr val="black"/>
                </a:solidFill>
              </a:rPr>
              <a:t>Crisis </a:t>
            </a:r>
            <a:r>
              <a:rPr lang="en-US" b="1" dirty="0" smtClean="0">
                <a:solidFill>
                  <a:prstClr val="black"/>
                </a:solidFill>
              </a:rPr>
              <a:t>Line</a:t>
            </a:r>
            <a:r>
              <a:rPr lang="en-US" b="1" dirty="0" smtClean="0"/>
              <a:t> </a:t>
            </a:r>
          </a:p>
          <a:p>
            <a:pPr marL="519113" lvl="2" indent="-123825">
              <a:buFont typeface="Arial" pitchFamily="34" charset="0"/>
              <a:buChar char="•"/>
              <a:defRPr/>
            </a:pPr>
            <a:r>
              <a:rPr lang="en-US" b="1" dirty="0" smtClean="0"/>
              <a:t>ROSHAN: 070-113-2000</a:t>
            </a:r>
            <a:r>
              <a:rPr lang="en-US" b="1" dirty="0"/>
              <a:t>, wait </a:t>
            </a:r>
            <a:r>
              <a:rPr lang="en-US" b="1" dirty="0" smtClean="0"/>
              <a:t>for </a:t>
            </a:r>
            <a:r>
              <a:rPr lang="en-US" b="1" dirty="0"/>
              <a:t>dial tone and dial </a:t>
            </a:r>
            <a:r>
              <a:rPr lang="en-US" b="1" dirty="0" smtClean="0"/>
              <a:t>1-1-1; </a:t>
            </a:r>
            <a:r>
              <a:rPr lang="en-US" sz="1600" b="1" dirty="0" smtClean="0">
                <a:solidFill>
                  <a:prstClr val="black"/>
                </a:solidFill>
              </a:rPr>
              <a:t>DSN 1-1-1 </a:t>
            </a:r>
          </a:p>
          <a:p>
            <a:pPr marL="519113" lvl="2" indent="-123825">
              <a:buFont typeface="Arial" pitchFamily="34" charset="0"/>
              <a:buChar char="•"/>
              <a:defRPr/>
            </a:pPr>
            <a:r>
              <a:rPr lang="en-US" sz="1600" b="1" dirty="0" smtClean="0"/>
              <a:t>Service </a:t>
            </a:r>
            <a:r>
              <a:rPr lang="en-US" sz="1600" b="1" dirty="0"/>
              <a:t>members can also receive support by </a:t>
            </a:r>
            <a:r>
              <a:rPr lang="en-US" sz="1600" b="1" dirty="0" smtClean="0"/>
              <a:t>e-mailing </a:t>
            </a:r>
            <a:r>
              <a:rPr lang="en-US" sz="1600" u="sng" dirty="0" smtClean="0">
                <a:hlinkClick r:id="rId5"/>
              </a:rPr>
              <a:t>OEFCrisisHotline@afghan.swa.army.mil</a:t>
            </a:r>
            <a:endParaRPr lang="en-US" sz="1600" dirty="0"/>
          </a:p>
        </p:txBody>
      </p:sp>
    </p:spTree>
    <p:extLst>
      <p:ext uri="{BB962C8B-B14F-4D97-AF65-F5344CB8AC3E}">
        <p14:creationId xmlns:p14="http://schemas.microsoft.com/office/powerpoint/2010/main" val="934656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98243587"/>
              </p:ext>
            </p:extLst>
          </p:nvPr>
        </p:nvGraphicFramePr>
        <p:xfrm>
          <a:off x="2725208" y="685800"/>
          <a:ext cx="6425720" cy="5914592"/>
        </p:xfrm>
        <a:graphic>
          <a:graphicData uri="http://schemas.openxmlformats.org/drawingml/2006/table">
            <a:tbl>
              <a:tblPr firstRow="1" firstCol="1" bandRow="1">
                <a:tableStyleId>{5C22544A-7EE6-4342-B048-85BDC9FD1C3A}</a:tableStyleId>
              </a:tblPr>
              <a:tblGrid>
                <a:gridCol w="2877188"/>
                <a:gridCol w="3548532"/>
              </a:tblGrid>
              <a:tr h="403223">
                <a:tc>
                  <a:txBody>
                    <a:bodyPr/>
                    <a:lstStyle/>
                    <a:p>
                      <a:pPr marL="0" marR="0">
                        <a:lnSpc>
                          <a:spcPct val="115000"/>
                        </a:lnSpc>
                        <a:spcBef>
                          <a:spcPts val="0"/>
                        </a:spcBef>
                        <a:spcAft>
                          <a:spcPts val="0"/>
                        </a:spcAft>
                      </a:pPr>
                      <a:r>
                        <a:rPr lang="en-US" sz="1400" b="1" dirty="0">
                          <a:solidFill>
                            <a:schemeClr val="tx1"/>
                          </a:solidFill>
                          <a:effectLst/>
                          <a:latin typeface="+mn-lt"/>
                        </a:rPr>
                        <a:t>Army Emergency </a:t>
                      </a:r>
                      <a:r>
                        <a:rPr lang="en-US" sz="1400" b="1" dirty="0" smtClean="0">
                          <a:solidFill>
                            <a:schemeClr val="tx1"/>
                          </a:solidFill>
                          <a:effectLst/>
                          <a:latin typeface="+mn-lt"/>
                        </a:rPr>
                        <a:t>Relief.</a:t>
                      </a:r>
                    </a:p>
                    <a:p>
                      <a:pPr marL="0" marR="0">
                        <a:lnSpc>
                          <a:spcPct val="115000"/>
                        </a:lnSpc>
                        <a:spcBef>
                          <a:spcPts val="0"/>
                        </a:spcBef>
                        <a:spcAft>
                          <a:spcPts val="0"/>
                        </a:spcAft>
                      </a:pPr>
                      <a:r>
                        <a:rPr lang="en-US" sz="1400" b="1" dirty="0" smtClean="0">
                          <a:solidFill>
                            <a:schemeClr val="tx1"/>
                          </a:solidFill>
                          <a:effectLst/>
                          <a:latin typeface="+mn-lt"/>
                        </a:rPr>
                        <a:t>Red Cross</a:t>
                      </a:r>
                      <a:endParaRPr lang="en-US" sz="1400" b="1"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Family Readiness Groups / Virtual Family Readiness Groups</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26279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Army Family Advocacy Program.  Victim Advocacy Program.</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Employment Readiness Program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262792">
                <a:tc>
                  <a:txBody>
                    <a:bodyPr/>
                    <a:lstStyle/>
                    <a:p>
                      <a:pPr marL="0" marR="0">
                        <a:lnSpc>
                          <a:spcPct val="115000"/>
                        </a:lnSpc>
                        <a:spcBef>
                          <a:spcPts val="0"/>
                        </a:spcBef>
                        <a:spcAft>
                          <a:spcPts val="0"/>
                        </a:spcAft>
                      </a:pPr>
                      <a:r>
                        <a:rPr lang="en-US" sz="1400" b="1" dirty="0" smtClean="0">
                          <a:solidFill>
                            <a:schemeClr val="tx1"/>
                          </a:solidFill>
                          <a:effectLst/>
                          <a:latin typeface="+mn-lt"/>
                          <a:ea typeface="Calibri"/>
                          <a:cs typeface="Times New Roman"/>
                        </a:rPr>
                        <a:t>ARNG  Soldier &amp; Family Assistance Centers </a:t>
                      </a:r>
                      <a:endParaRPr lang="en-US" sz="1400" b="1"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Financial Readiness Program </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34874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Army OneSource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Military Family Life Consultants (MFLC)</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4195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Army Substance Abuse Program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ea typeface="Calibri"/>
                          <a:cs typeface="Times New Roman"/>
                        </a:rPr>
                        <a:t>Military OneSource (</a:t>
                      </a:r>
                      <a:r>
                        <a:rPr lang="en-US" sz="1400" b="1" i="1" dirty="0" smtClean="0">
                          <a:solidFill>
                            <a:schemeClr val="tx1"/>
                          </a:solidFill>
                          <a:effectLst/>
                          <a:latin typeface="+mn-lt"/>
                          <a:ea typeface="Calibri"/>
                          <a:cs typeface="Times New Roman"/>
                        </a:rPr>
                        <a:t>Note:</a:t>
                      </a:r>
                      <a:r>
                        <a:rPr lang="en-US" sz="1400" b="1" i="1" baseline="0" dirty="0" smtClean="0">
                          <a:solidFill>
                            <a:schemeClr val="tx1"/>
                          </a:solidFill>
                          <a:effectLst/>
                          <a:latin typeface="+mn-lt"/>
                          <a:ea typeface="Calibri"/>
                          <a:cs typeface="Times New Roman"/>
                        </a:rPr>
                        <a:t> This is not a military crisis line.</a:t>
                      </a:r>
                      <a:r>
                        <a:rPr lang="en-US" sz="1400" b="1" i="0" baseline="0" dirty="0" smtClean="0">
                          <a:solidFill>
                            <a:schemeClr val="tx1"/>
                          </a:solidFill>
                          <a:effectLst/>
                          <a:latin typeface="+mn-lt"/>
                          <a:ea typeface="Calibri"/>
                          <a:cs typeface="Times New Roman"/>
                        </a:rPr>
                        <a:t>)</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4195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Better Opportunities for Single Soldiers Program (BOSS)</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New Parent Support Service </a:t>
                      </a:r>
                      <a:endParaRPr lang="en-US" sz="1400" b="1" dirty="0" smtClean="0">
                        <a:solidFill>
                          <a:schemeClr val="tx1"/>
                        </a:solidFill>
                        <a:effectLst/>
                        <a:latin typeface="+mn-lt"/>
                        <a:ea typeface="Calibri"/>
                        <a:cs typeface="Times New Roman"/>
                      </a:endParaRPr>
                    </a:p>
                    <a:p>
                      <a:pPr marL="0" marR="0">
                        <a:lnSpc>
                          <a:spcPct val="115000"/>
                        </a:lnSpc>
                        <a:spcBef>
                          <a:spcPts val="0"/>
                        </a:spcBef>
                        <a:spcAft>
                          <a:spcPts val="0"/>
                        </a:spcAft>
                      </a:pP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35839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Chaplains / Strong Bonds</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Relocation Counseling Program</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4195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ea typeface="+mn-ea"/>
                          <a:cs typeface="+mn-cs"/>
                        </a:rPr>
                        <a:t>Child Youth &amp; School Services</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Sexual Harassment/Assault and Response Program (SHARP)</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2128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Comprehensive Soldier and Family Fitness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Survivor Outreach Services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41950">
                <a:tc>
                  <a:txBody>
                    <a:bodyPr/>
                    <a:lstStyle/>
                    <a:p>
                      <a:pPr marL="0" marR="0">
                        <a:lnSpc>
                          <a:spcPct val="115000"/>
                        </a:lnSpc>
                        <a:spcBef>
                          <a:spcPts val="0"/>
                        </a:spcBef>
                        <a:spcAft>
                          <a:spcPts val="0"/>
                        </a:spcAft>
                      </a:pPr>
                      <a:r>
                        <a:rPr lang="en-US" sz="1400" b="1" dirty="0" smtClean="0">
                          <a:solidFill>
                            <a:schemeClr val="tx1"/>
                          </a:solidFill>
                          <a:effectLst/>
                          <a:latin typeface="+mn-lt"/>
                          <a:ea typeface="+mn-ea"/>
                          <a:cs typeface="+mn-cs"/>
                        </a:rPr>
                        <a:t>Veterans</a:t>
                      </a:r>
                      <a:r>
                        <a:rPr lang="en-US" sz="1400" b="1" baseline="0" dirty="0" smtClean="0">
                          <a:solidFill>
                            <a:schemeClr val="tx1"/>
                          </a:solidFill>
                          <a:effectLst/>
                          <a:latin typeface="+mn-lt"/>
                          <a:ea typeface="+mn-ea"/>
                          <a:cs typeface="+mn-cs"/>
                        </a:rPr>
                        <a:t> Administration (VA)</a:t>
                      </a:r>
                      <a:endParaRPr lang="en-US" sz="1400" b="1"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rPr>
                        <a:t>Yellow Ribbon Reintegration Program / Warrior Transition Unit (WTU)</a:t>
                      </a:r>
                      <a:endParaRPr lang="en-US" sz="1400" b="1" dirty="0" smtClean="0">
                        <a:solidFill>
                          <a:schemeClr val="tx1"/>
                        </a:solidFill>
                        <a:effectLst/>
                        <a:latin typeface="+mn-lt"/>
                        <a:ea typeface="Calibri"/>
                        <a:cs typeface="Times New Roman"/>
                      </a:endParaRPr>
                    </a:p>
                    <a:p>
                      <a:pPr marL="0" marR="0">
                        <a:lnSpc>
                          <a:spcPct val="115000"/>
                        </a:lnSpc>
                        <a:spcBef>
                          <a:spcPts val="0"/>
                        </a:spcBef>
                        <a:spcAft>
                          <a:spcPts val="0"/>
                        </a:spcAft>
                      </a:pP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21287">
                <a:tc>
                  <a:txBody>
                    <a:bodyPr/>
                    <a:lstStyle/>
                    <a:p>
                      <a:pPr marL="0" marR="0">
                        <a:lnSpc>
                          <a:spcPct val="115000"/>
                        </a:lnSpc>
                        <a:spcBef>
                          <a:spcPts val="0"/>
                        </a:spcBef>
                        <a:spcAft>
                          <a:spcPts val="0"/>
                        </a:spcAft>
                      </a:pPr>
                      <a:r>
                        <a:rPr lang="en-US" sz="1400" b="1" dirty="0">
                          <a:solidFill>
                            <a:schemeClr val="tx1"/>
                          </a:solidFill>
                          <a:effectLst/>
                          <a:latin typeface="+mn-lt"/>
                        </a:rPr>
                        <a:t>Employee Assistance Program </a:t>
                      </a:r>
                      <a:r>
                        <a:rPr lang="en-US" sz="1400" b="1" dirty="0" smtClean="0">
                          <a:solidFill>
                            <a:schemeClr val="tx1"/>
                          </a:solidFill>
                          <a:effectLst/>
                          <a:latin typeface="+mn-lt"/>
                        </a:rPr>
                        <a:t> (EAP)</a:t>
                      </a:r>
                      <a:endParaRPr lang="en-US" sz="1400" b="1" dirty="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ea typeface="Calibri"/>
                          <a:cs typeface="Times New Roman"/>
                        </a:rPr>
                        <a:t>USAR’s Fort Family Outreach and Support,  Army Strong Community Centers</a:t>
                      </a:r>
                      <a:r>
                        <a:rPr lang="en-US" sz="1400" b="1" baseline="0" dirty="0" smtClean="0">
                          <a:solidFill>
                            <a:schemeClr val="tx1"/>
                          </a:solidFill>
                          <a:effectLst/>
                          <a:latin typeface="+mn-lt"/>
                          <a:ea typeface="Calibri"/>
                          <a:cs typeface="Times New Roman"/>
                        </a:rPr>
                        <a:t>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33075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rPr>
                        <a:t>Exceptional Family Member Program </a:t>
                      </a:r>
                      <a:endParaRPr lang="en-US" sz="1400" b="1" dirty="0" smtClean="0">
                        <a:solidFill>
                          <a:schemeClr val="tx1"/>
                        </a:solidFill>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1" dirty="0" smtClean="0">
                          <a:solidFill>
                            <a:schemeClr val="tx1"/>
                          </a:solidFill>
                          <a:effectLst/>
                          <a:latin typeface="+mn-lt"/>
                          <a:ea typeface="+mn-ea"/>
                          <a:cs typeface="+mn-cs"/>
                        </a:rPr>
                        <a:t>Behavioral</a:t>
                      </a:r>
                      <a:r>
                        <a:rPr lang="en-US" sz="1400" b="1" baseline="0" dirty="0" smtClean="0">
                          <a:solidFill>
                            <a:schemeClr val="tx1"/>
                          </a:solidFill>
                          <a:effectLst/>
                          <a:latin typeface="+mn-lt"/>
                          <a:ea typeface="+mn-ea"/>
                          <a:cs typeface="+mn-cs"/>
                        </a:rPr>
                        <a:t> Health Services</a:t>
                      </a:r>
                      <a:endParaRPr lang="en-US" sz="1400" b="1"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bl>
          </a:graphicData>
        </a:graphic>
      </p:graphicFrame>
      <p:sp>
        <p:nvSpPr>
          <p:cNvPr id="2" name="Title 1"/>
          <p:cNvSpPr txBox="1">
            <a:spLocks/>
          </p:cNvSpPr>
          <p:nvPr/>
        </p:nvSpPr>
        <p:spPr>
          <a:xfrm>
            <a:off x="228600" y="823468"/>
            <a:ext cx="28956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Non-Emergency</a:t>
            </a:r>
          </a:p>
          <a:p>
            <a:pPr algn="l"/>
            <a:r>
              <a:rPr lang="en-US" sz="2800" b="1" dirty="0" smtClean="0">
                <a:solidFill>
                  <a:prstClr val="black"/>
                </a:solidFill>
                <a:cs typeface="Arial" charset="0"/>
              </a:rPr>
              <a:t>Resources </a:t>
            </a:r>
          </a:p>
          <a:p>
            <a:pPr algn="l"/>
            <a:r>
              <a:rPr lang="en-US" sz="1600" b="1" dirty="0" smtClean="0">
                <a:solidFill>
                  <a:prstClr val="black"/>
                </a:solidFill>
                <a:cs typeface="Arial" charset="0"/>
              </a:rPr>
              <a:t>(Exercise 7 continued)</a:t>
            </a:r>
          </a:p>
        </p:txBody>
      </p:sp>
      <p:pic>
        <p:nvPicPr>
          <p:cNvPr id="7" name="Picture 2" descr="http://usarmy.vo.llnwd.net/e2/c/images/2011/09/16/220317/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12873">
            <a:off x="739656" y="4900821"/>
            <a:ext cx="1873488" cy="147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usarmy.vo.llnwd.net/e2/c/images/2012/07/19/256735/orig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4408">
            <a:off x="402804" y="2963837"/>
            <a:ext cx="2140692" cy="1415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37</a:t>
            </a:r>
            <a:endParaRPr lang="en-US" sz="900" b="1" dirty="0"/>
          </a:p>
        </p:txBody>
      </p:sp>
    </p:spTree>
    <p:extLst>
      <p:ext uri="{BB962C8B-B14F-4D97-AF65-F5344CB8AC3E}">
        <p14:creationId xmlns:p14="http://schemas.microsoft.com/office/powerpoint/2010/main" val="30358839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457200"/>
            <a:ext cx="2667000" cy="1447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Community</a:t>
            </a:r>
          </a:p>
          <a:p>
            <a:pPr algn="l"/>
            <a:r>
              <a:rPr lang="en-US" sz="2800" b="1" dirty="0" smtClean="0">
                <a:solidFill>
                  <a:prstClr val="black"/>
                </a:solidFill>
                <a:cs typeface="Arial" charset="0"/>
              </a:rPr>
              <a:t>Resource Guides</a:t>
            </a:r>
          </a:p>
        </p:txBody>
      </p:sp>
      <p:sp>
        <p:nvSpPr>
          <p:cNvPr id="3" name="Rectangle 2"/>
          <p:cNvSpPr/>
          <p:nvPr/>
        </p:nvSpPr>
        <p:spPr>
          <a:xfrm>
            <a:off x="228600" y="2044005"/>
            <a:ext cx="3943156" cy="3693319"/>
          </a:xfrm>
          <a:prstGeom prst="rect">
            <a:avLst/>
          </a:prstGeom>
        </p:spPr>
        <p:txBody>
          <a:bodyPr wrap="square">
            <a:spAutoFit/>
          </a:bodyPr>
          <a:lstStyle/>
          <a:p>
            <a:pPr marL="285750" indent="-285750">
              <a:buFont typeface="Arial" pitchFamily="34" charset="0"/>
              <a:buChar char="•"/>
            </a:pPr>
            <a:r>
              <a:rPr lang="en-US" b="1" dirty="0" smtClean="0">
                <a:solidFill>
                  <a:prstClr val="black"/>
                </a:solidFill>
              </a:rPr>
              <a:t>Cover wide range of </a:t>
            </a:r>
            <a:r>
              <a:rPr lang="en-US" b="1" dirty="0">
                <a:solidFill>
                  <a:prstClr val="black"/>
                </a:solidFill>
              </a:rPr>
              <a:t>care from prevention to education to </a:t>
            </a:r>
            <a:r>
              <a:rPr lang="en-US" b="1" dirty="0" smtClean="0">
                <a:solidFill>
                  <a:prstClr val="black"/>
                </a:solidFill>
              </a:rPr>
              <a:t>treatment</a:t>
            </a:r>
            <a:r>
              <a:rPr lang="en-US" b="1" dirty="0">
                <a:solidFill>
                  <a:prstClr val="black"/>
                </a:solidFill>
              </a:rPr>
              <a:t> </a:t>
            </a:r>
            <a:r>
              <a:rPr lang="en-US" b="1" dirty="0" smtClean="0">
                <a:solidFill>
                  <a:prstClr val="black"/>
                </a:solidFill>
              </a:rPr>
              <a:t> (visit your Installation</a:t>
            </a:r>
          </a:p>
          <a:p>
            <a:r>
              <a:rPr lang="en-US" b="1" dirty="0" smtClean="0">
                <a:solidFill>
                  <a:prstClr val="black"/>
                </a:solidFill>
              </a:rPr>
              <a:t>      Website) </a:t>
            </a:r>
          </a:p>
          <a:p>
            <a:pPr marL="285750" indent="-285750">
              <a:buFont typeface="Arial" pitchFamily="34" charset="0"/>
              <a:buChar char="•"/>
            </a:pPr>
            <a:endParaRPr lang="en-US" b="1" dirty="0">
              <a:solidFill>
                <a:prstClr val="black"/>
              </a:solidFill>
            </a:endParaRPr>
          </a:p>
          <a:p>
            <a:pPr marL="285750" indent="-285750">
              <a:buFont typeface="Arial" pitchFamily="34" charset="0"/>
              <a:buChar char="•"/>
            </a:pPr>
            <a:r>
              <a:rPr lang="en-US" b="1" dirty="0" smtClean="0">
                <a:solidFill>
                  <a:prstClr val="black"/>
                </a:solidFill>
              </a:rPr>
              <a:t>Example of services </a:t>
            </a:r>
            <a:r>
              <a:rPr lang="en-US" b="1" dirty="0">
                <a:solidFill>
                  <a:prstClr val="black"/>
                </a:solidFill>
              </a:rPr>
              <a:t>locally</a:t>
            </a:r>
            <a:r>
              <a:rPr lang="en-US" b="1" dirty="0" smtClean="0">
                <a:solidFill>
                  <a:prstClr val="black"/>
                </a:solidFill>
              </a:rPr>
              <a:t>:</a:t>
            </a:r>
          </a:p>
          <a:p>
            <a:pPr marL="742950" lvl="1" indent="-285750">
              <a:buFont typeface="Arial" pitchFamily="34" charset="0"/>
              <a:buChar char="•"/>
            </a:pPr>
            <a:r>
              <a:rPr lang="en-US" b="1" dirty="0" smtClean="0">
                <a:solidFill>
                  <a:prstClr val="black"/>
                </a:solidFill>
              </a:rPr>
              <a:t>Faith Centers</a:t>
            </a:r>
          </a:p>
          <a:p>
            <a:pPr marL="742950" lvl="1" indent="-285750">
              <a:buFont typeface="Arial" pitchFamily="34" charset="0"/>
              <a:buChar char="•"/>
            </a:pPr>
            <a:r>
              <a:rPr lang="en-US" b="1" dirty="0" smtClean="0">
                <a:solidFill>
                  <a:prstClr val="black"/>
                </a:solidFill>
              </a:rPr>
              <a:t>Alcohol </a:t>
            </a:r>
            <a:r>
              <a:rPr lang="en-US" b="1" dirty="0">
                <a:solidFill>
                  <a:prstClr val="black"/>
                </a:solidFill>
              </a:rPr>
              <a:t>and Substance Abuse</a:t>
            </a:r>
          </a:p>
          <a:p>
            <a:pPr marL="742950" lvl="1" indent="-285750">
              <a:buFont typeface="Arial" pitchFamily="34" charset="0"/>
              <a:buChar char="•"/>
            </a:pPr>
            <a:r>
              <a:rPr lang="en-US" b="1" dirty="0" smtClean="0">
                <a:solidFill>
                  <a:prstClr val="black"/>
                </a:solidFill>
              </a:rPr>
              <a:t>Dental </a:t>
            </a:r>
            <a:r>
              <a:rPr lang="en-US" b="1" dirty="0">
                <a:solidFill>
                  <a:prstClr val="black"/>
                </a:solidFill>
              </a:rPr>
              <a:t>Care</a:t>
            </a:r>
          </a:p>
          <a:p>
            <a:pPr marL="742950" lvl="1" indent="-285750">
              <a:buFont typeface="Arial" pitchFamily="34" charset="0"/>
              <a:buChar char="•"/>
            </a:pPr>
            <a:r>
              <a:rPr lang="en-US" b="1" dirty="0">
                <a:solidFill>
                  <a:prstClr val="black"/>
                </a:solidFill>
              </a:rPr>
              <a:t>Hypertension </a:t>
            </a:r>
            <a:r>
              <a:rPr lang="en-US" b="1" dirty="0" smtClean="0">
                <a:solidFill>
                  <a:prstClr val="black"/>
                </a:solidFill>
              </a:rPr>
              <a:t>Checks</a:t>
            </a:r>
          </a:p>
          <a:p>
            <a:pPr marL="742950" lvl="1" indent="-285750">
              <a:buFont typeface="Arial" pitchFamily="34" charset="0"/>
              <a:buChar char="•"/>
            </a:pPr>
            <a:r>
              <a:rPr lang="en-US" b="1" dirty="0">
                <a:solidFill>
                  <a:prstClr val="black"/>
                </a:solidFill>
              </a:rPr>
              <a:t>Nutrition Education</a:t>
            </a:r>
          </a:p>
          <a:p>
            <a:pPr marL="742950" lvl="1" indent="-285750">
              <a:buFont typeface="Arial" pitchFamily="34" charset="0"/>
              <a:buChar char="•"/>
            </a:pPr>
            <a:r>
              <a:rPr lang="en-US" b="1" dirty="0">
                <a:solidFill>
                  <a:prstClr val="black"/>
                </a:solidFill>
              </a:rPr>
              <a:t>PTSD</a:t>
            </a:r>
          </a:p>
          <a:p>
            <a:pPr marL="742950" lvl="1" indent="-285750">
              <a:buFont typeface="Arial" pitchFamily="34" charset="0"/>
              <a:buChar char="•"/>
            </a:pPr>
            <a:r>
              <a:rPr lang="en-US" b="1" dirty="0">
                <a:solidFill>
                  <a:prstClr val="black"/>
                </a:solidFill>
              </a:rPr>
              <a:t>Stress </a:t>
            </a:r>
            <a:r>
              <a:rPr lang="en-US" b="1" dirty="0" smtClean="0">
                <a:solidFill>
                  <a:prstClr val="black"/>
                </a:solidFill>
              </a:rPr>
              <a:t>Management</a:t>
            </a:r>
            <a:endParaRPr lang="en-US" dirty="0">
              <a:solidFill>
                <a:prstClr val="black"/>
              </a:solidFill>
            </a:endParaRPr>
          </a:p>
        </p:txBody>
      </p:sp>
      <p:pic>
        <p:nvPicPr>
          <p:cNvPr id="6146" name="Picture 2" descr="http://usarmy.vo.llnwd.net/e2/c/images/2012/09/13/263948/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1579728"/>
            <a:ext cx="5248231" cy="37242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38</a:t>
            </a:r>
            <a:endParaRPr lang="en-US" sz="900" b="1" dirty="0"/>
          </a:p>
        </p:txBody>
      </p:sp>
      <p:sp>
        <p:nvSpPr>
          <p:cNvPr id="4" name="Rectangle 3"/>
          <p:cNvSpPr/>
          <p:nvPr/>
        </p:nvSpPr>
        <p:spPr>
          <a:xfrm>
            <a:off x="185714" y="5737324"/>
            <a:ext cx="6748486" cy="646331"/>
          </a:xfrm>
          <a:prstGeom prst="rect">
            <a:avLst/>
          </a:prstGeom>
        </p:spPr>
        <p:txBody>
          <a:bodyPr wrap="square">
            <a:spAutoFit/>
          </a:bodyPr>
          <a:lstStyle/>
          <a:p>
            <a:pPr marL="742950" lvl="1" indent="-285750">
              <a:buFont typeface="Arial" panose="020B0604020202020204" pitchFamily="34" charset="0"/>
              <a:buChar char="•"/>
            </a:pPr>
            <a:r>
              <a:rPr lang="en-US" b="1" dirty="0">
                <a:solidFill>
                  <a:prstClr val="black"/>
                </a:solidFill>
              </a:rPr>
              <a:t>http://phc.amedd.army.mil/topics/healthyliving/hpr/Pages/CommunityResourceGuides.aspx</a:t>
            </a:r>
          </a:p>
        </p:txBody>
      </p:sp>
    </p:spTree>
    <p:extLst>
      <p:ext uri="{BB962C8B-B14F-4D97-AF65-F5344CB8AC3E}">
        <p14:creationId xmlns:p14="http://schemas.microsoft.com/office/powerpoint/2010/main" val="9484626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381000"/>
            <a:ext cx="3124200" cy="2438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a:solidFill>
                  <a:prstClr val="black"/>
                </a:solidFill>
              </a:rPr>
              <a:t>Apps </a:t>
            </a:r>
            <a:r>
              <a:rPr lang="en-US" sz="2800" b="1" dirty="0" smtClean="0">
                <a:solidFill>
                  <a:prstClr val="black"/>
                </a:solidFill>
              </a:rPr>
              <a:t>are </a:t>
            </a:r>
            <a:r>
              <a:rPr lang="en-US" sz="2800" b="1" dirty="0">
                <a:solidFill>
                  <a:prstClr val="black"/>
                </a:solidFill>
              </a:rPr>
              <a:t>additional resources for non-emergency </a:t>
            </a:r>
            <a:r>
              <a:rPr lang="en-US" sz="2800" b="1" dirty="0" smtClean="0">
                <a:solidFill>
                  <a:prstClr val="black"/>
                </a:solidFill>
              </a:rPr>
              <a:t>use </a:t>
            </a:r>
            <a:r>
              <a:rPr lang="en-US" sz="1600" b="1" dirty="0" smtClean="0">
                <a:solidFill>
                  <a:prstClr val="black"/>
                </a:solidFill>
              </a:rPr>
              <a:t>(Exercise 8, 10 min)</a:t>
            </a:r>
            <a:endParaRPr lang="en-US" sz="1600" b="1" dirty="0">
              <a:solidFill>
                <a:prstClr val="black"/>
              </a:solidFill>
            </a:endParaRPr>
          </a:p>
          <a:p>
            <a:pPr algn="l"/>
            <a:endParaRPr lang="en-US" sz="2800" b="1" dirty="0" smtClean="0">
              <a:solidFill>
                <a:prstClr val="black"/>
              </a:solidFill>
              <a:cs typeface="Arial"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rot="1203955">
            <a:off x="2256294" y="2420206"/>
            <a:ext cx="2138999" cy="1917336"/>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rot="21182142">
            <a:off x="4749625" y="744809"/>
            <a:ext cx="2359307" cy="2121303"/>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rot="924618">
            <a:off x="974999" y="4210524"/>
            <a:ext cx="2587033" cy="2077274"/>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rot="21126810">
            <a:off x="6014856" y="2145471"/>
            <a:ext cx="2635713" cy="2331023"/>
          </a:xfrm>
          <a:prstGeom prst="rect">
            <a:avLst/>
          </a:prstGeom>
        </p:spPr>
      </p:pic>
      <p:sp>
        <p:nvSpPr>
          <p:cNvPr id="9" name="TextBox 8"/>
          <p:cNvSpPr txBox="1"/>
          <p:nvPr/>
        </p:nvSpPr>
        <p:spPr>
          <a:xfrm>
            <a:off x="476056" y="6594182"/>
            <a:ext cx="300082" cy="230832"/>
          </a:xfrm>
          <a:prstGeom prst="rect">
            <a:avLst/>
          </a:prstGeom>
          <a:noFill/>
        </p:spPr>
        <p:txBody>
          <a:bodyPr wrap="none" rtlCol="0">
            <a:spAutoFit/>
          </a:bodyPr>
          <a:lstStyle/>
          <a:p>
            <a:r>
              <a:rPr lang="en-US" sz="900" b="1" dirty="0" smtClean="0"/>
              <a:t>39</a:t>
            </a:r>
            <a:endParaRPr lang="en-US" sz="900" b="1" dirty="0"/>
          </a:p>
        </p:txBody>
      </p:sp>
      <p:pic>
        <p:nvPicPr>
          <p:cNvPr id="2050" name="Picture 2" descr="C:\Users\bauman1979\Pictures\Army Suicide Pictures\pos-rep-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56141">
            <a:off x="5548810" y="4383533"/>
            <a:ext cx="3168330" cy="12779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auman1979\Pictures\Army Suicide Pictures\screen568x568.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1524" y="3534720"/>
            <a:ext cx="1676400" cy="297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779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381000"/>
            <a:ext cx="31242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rPr>
              <a:t>App screenshots </a:t>
            </a:r>
            <a:r>
              <a:rPr lang="en-US" sz="2800" b="1" dirty="0">
                <a:solidFill>
                  <a:prstClr val="black"/>
                </a:solidFill>
              </a:rPr>
              <a:t>resources for non-emergency </a:t>
            </a:r>
            <a:r>
              <a:rPr lang="en-US" sz="2800" b="1" dirty="0" smtClean="0">
                <a:solidFill>
                  <a:prstClr val="black"/>
                </a:solidFill>
              </a:rPr>
              <a:t>use</a:t>
            </a:r>
            <a:endParaRPr lang="en-US" sz="1600" b="1" dirty="0">
              <a:solidFill>
                <a:prstClr val="black"/>
              </a:solidFill>
            </a:endParaRPr>
          </a:p>
          <a:p>
            <a:pPr algn="l"/>
            <a:endParaRPr lang="en-US" sz="2800" b="1" dirty="0" smtClean="0">
              <a:solidFill>
                <a:prstClr val="black"/>
              </a:solidFill>
              <a:cs typeface="Arial" charset="0"/>
            </a:endParaRPr>
          </a:p>
        </p:txBody>
      </p:sp>
      <p:sp>
        <p:nvSpPr>
          <p:cNvPr id="9" name="TextBox 8"/>
          <p:cNvSpPr txBox="1"/>
          <p:nvPr/>
        </p:nvSpPr>
        <p:spPr>
          <a:xfrm>
            <a:off x="476056" y="6594182"/>
            <a:ext cx="300082" cy="230832"/>
          </a:xfrm>
          <a:prstGeom prst="rect">
            <a:avLst/>
          </a:prstGeom>
          <a:noFill/>
        </p:spPr>
        <p:txBody>
          <a:bodyPr wrap="none" rtlCol="0">
            <a:spAutoFit/>
          </a:bodyPr>
          <a:lstStyle/>
          <a:p>
            <a:r>
              <a:rPr lang="en-US" sz="900" b="1" dirty="0" smtClean="0"/>
              <a:t>40</a:t>
            </a:r>
            <a:endParaRPr lang="en-US" sz="900" b="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258" y="381000"/>
            <a:ext cx="1384546" cy="259806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058" y="381001"/>
            <a:ext cx="1487796" cy="259805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401473"/>
            <a:ext cx="1587500" cy="2598060"/>
          </a:xfrm>
          <a:prstGeom prst="rect">
            <a:avLst/>
          </a:prstGeom>
        </p:spPr>
      </p:pic>
      <p:pic>
        <p:nvPicPr>
          <p:cNvPr id="13" name="Picture 4" descr="Life Armor Screensho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655" y="2165639"/>
            <a:ext cx="1676400" cy="29116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2165639"/>
            <a:ext cx="1686810" cy="2938600"/>
          </a:xfrm>
          <a:prstGeom prst="rect">
            <a:avLst/>
          </a:prstGeom>
        </p:spPr>
      </p:pic>
      <p:pic>
        <p:nvPicPr>
          <p:cNvPr id="15" name="Picture 3" descr="Mood Tracker Screensho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9202" y="3047659"/>
            <a:ext cx="1396573" cy="27544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Mood Tracker Screensho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5068" y="3047659"/>
            <a:ext cx="1398932" cy="2677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p:nvPr/>
        </p:nvPicPr>
        <p:blipFill>
          <a:blip r:embed="rId10" cstate="print">
            <a:extLst>
              <a:ext uri="{28A0092B-C50C-407E-A947-70E740481C1C}">
                <a14:useLocalDpi xmlns:a14="http://schemas.microsoft.com/office/drawing/2010/main" val="0"/>
              </a:ext>
            </a:extLst>
          </a:blip>
          <a:stretch>
            <a:fillRect/>
          </a:stretch>
        </p:blipFill>
        <p:spPr>
          <a:xfrm rot="1203955">
            <a:off x="7085902" y="5451937"/>
            <a:ext cx="1379745" cy="1082244"/>
          </a:xfrm>
          <a:prstGeom prst="rect">
            <a:avLst/>
          </a:prstGeom>
        </p:spPr>
      </p:pic>
      <p:pic>
        <p:nvPicPr>
          <p:cNvPr id="3074" name="Picture 2" descr="C:\Users\bauman1979\Pictures\Army Suicide Pictures\screen568x568.jpe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4192387"/>
            <a:ext cx="1413426" cy="24017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Users\bauman1979\Pictures\Army Suicide Pictures\screen568x568.jpe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75769" y="4192387"/>
            <a:ext cx="1353124" cy="240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6058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army.vo.llnwd.net/e2/rv5_images/values/bg/s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38" y="4038600"/>
            <a:ext cx="3320460" cy="22160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533400" y="457200"/>
            <a:ext cx="2667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Postvention</a:t>
            </a:r>
          </a:p>
        </p:txBody>
      </p:sp>
      <p:sp>
        <p:nvSpPr>
          <p:cNvPr id="5" name="Rectangle 4"/>
          <p:cNvSpPr/>
          <p:nvPr/>
        </p:nvSpPr>
        <p:spPr>
          <a:xfrm>
            <a:off x="266700" y="1371600"/>
            <a:ext cx="4457698" cy="1200329"/>
          </a:xfrm>
          <a:prstGeom prst="rect">
            <a:avLst/>
          </a:prstGeom>
        </p:spPr>
        <p:txBody>
          <a:bodyPr wrap="square">
            <a:spAutoFit/>
          </a:bodyPr>
          <a:lstStyle/>
          <a:p>
            <a:pPr marL="285750" indent="-285750">
              <a:buFont typeface="Arial" pitchFamily="34" charset="0"/>
              <a:buChar char="•"/>
            </a:pPr>
            <a:r>
              <a:rPr lang="en-US" b="1" dirty="0" smtClean="0">
                <a:solidFill>
                  <a:prstClr val="black"/>
                </a:solidFill>
              </a:rPr>
              <a:t>What </a:t>
            </a:r>
            <a:r>
              <a:rPr lang="en-US" b="1" dirty="0">
                <a:solidFill>
                  <a:prstClr val="black"/>
                </a:solidFill>
              </a:rPr>
              <a:t>s</a:t>
            </a:r>
            <a:r>
              <a:rPr lang="en-US" b="1" dirty="0" smtClean="0">
                <a:solidFill>
                  <a:prstClr val="black"/>
                </a:solidFill>
              </a:rPr>
              <a:t>hould you </a:t>
            </a:r>
            <a:r>
              <a:rPr lang="en-US" b="1" dirty="0">
                <a:solidFill>
                  <a:prstClr val="black"/>
                </a:solidFill>
              </a:rPr>
              <a:t>do after a suicide or </a:t>
            </a:r>
            <a:r>
              <a:rPr lang="en-US" b="1" dirty="0" smtClean="0">
                <a:solidFill>
                  <a:prstClr val="black"/>
                </a:solidFill>
              </a:rPr>
              <a:t>attempted suicide?</a:t>
            </a:r>
          </a:p>
          <a:p>
            <a:pPr marL="742950" lvl="2" indent="-285750">
              <a:buFont typeface="Arial" pitchFamily="34" charset="0"/>
              <a:buChar char="•"/>
            </a:pPr>
            <a:r>
              <a:rPr lang="en-US" b="1" dirty="0" smtClean="0">
                <a:solidFill>
                  <a:prstClr val="black"/>
                </a:solidFill>
              </a:rPr>
              <a:t>Inform your Chain of Command.</a:t>
            </a:r>
          </a:p>
          <a:p>
            <a:pPr marL="742950" lvl="2" indent="-285750">
              <a:buFont typeface="Arial" pitchFamily="34" charset="0"/>
              <a:buChar char="•"/>
            </a:pPr>
            <a:r>
              <a:rPr lang="en-US" b="1" dirty="0" smtClean="0">
                <a:solidFill>
                  <a:prstClr val="black"/>
                </a:solidFill>
              </a:rPr>
              <a:t>What else?</a:t>
            </a:r>
            <a:endParaRPr lang="en-US" b="1" dirty="0">
              <a:solidFill>
                <a:prstClr val="black"/>
              </a:solidFill>
            </a:endParaRPr>
          </a:p>
        </p:txBody>
      </p:sp>
      <p:pic>
        <p:nvPicPr>
          <p:cNvPr id="7170" name="Picture 2" descr="http://usarmy.vo.llnwd.net/e2/rv5_images/values/bg/boot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06045">
            <a:off x="4866404" y="582784"/>
            <a:ext cx="3962400" cy="264443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usarmy.vo.llnwd.net/e2/c/images/2012/01/11/231974/size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39468">
            <a:off x="3418029" y="3141553"/>
            <a:ext cx="4604273" cy="3057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6056" y="6594182"/>
            <a:ext cx="300082" cy="230832"/>
          </a:xfrm>
          <a:prstGeom prst="rect">
            <a:avLst/>
          </a:prstGeom>
          <a:noFill/>
        </p:spPr>
        <p:txBody>
          <a:bodyPr wrap="none" rtlCol="0">
            <a:spAutoFit/>
          </a:bodyPr>
          <a:lstStyle/>
          <a:p>
            <a:r>
              <a:rPr lang="en-US" sz="900" b="1" dirty="0" smtClean="0"/>
              <a:t>41</a:t>
            </a:r>
            <a:endParaRPr lang="en-US" sz="900" b="1" dirty="0"/>
          </a:p>
        </p:txBody>
      </p:sp>
    </p:spTree>
    <p:extLst>
      <p:ext uri="{BB962C8B-B14F-4D97-AF65-F5344CB8AC3E}">
        <p14:creationId xmlns:p14="http://schemas.microsoft.com/office/powerpoint/2010/main" val="31352631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sarmy.vo.llnwd.net/e2/c/images/2012/08/31/262491/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197429"/>
            <a:ext cx="2286000" cy="37555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626097" y="262719"/>
            <a:ext cx="3962400" cy="1752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cs typeface="Arial" charset="0"/>
              </a:rPr>
              <a:t>First Line Leader Example</a:t>
            </a:r>
          </a:p>
          <a:p>
            <a:pPr algn="l"/>
            <a:r>
              <a:rPr lang="en-US" sz="2800" b="1" dirty="0" smtClean="0">
                <a:solidFill>
                  <a:prstClr val="black"/>
                </a:solidFill>
                <a:cs typeface="Arial" charset="0"/>
              </a:rPr>
              <a:t>of Postvention Actions</a:t>
            </a:r>
          </a:p>
        </p:txBody>
      </p:sp>
      <p:sp>
        <p:nvSpPr>
          <p:cNvPr id="3" name="Rectangle 2"/>
          <p:cNvSpPr/>
          <p:nvPr/>
        </p:nvSpPr>
        <p:spPr>
          <a:xfrm>
            <a:off x="190500" y="1752600"/>
            <a:ext cx="7239000" cy="4801314"/>
          </a:xfrm>
          <a:prstGeom prst="rect">
            <a:avLst/>
          </a:prstGeom>
        </p:spPr>
        <p:txBody>
          <a:bodyPr wrap="square">
            <a:spAutoFit/>
          </a:bodyPr>
          <a:lstStyle/>
          <a:p>
            <a:pPr marL="285750" indent="-285750">
              <a:buFont typeface="Arial" pitchFamily="34" charset="0"/>
              <a:buChar char="•"/>
            </a:pPr>
            <a:r>
              <a:rPr lang="en-US" b="1" dirty="0" smtClean="0">
                <a:solidFill>
                  <a:prstClr val="black"/>
                </a:solidFill>
              </a:rPr>
              <a:t>Support </a:t>
            </a:r>
            <a:r>
              <a:rPr lang="en-US" b="1" dirty="0">
                <a:solidFill>
                  <a:prstClr val="black"/>
                </a:solidFill>
              </a:rPr>
              <a:t>fellow Soldiers, leaders, co-workers, Families, and friends</a:t>
            </a:r>
          </a:p>
          <a:p>
            <a:pPr marL="742950" lvl="1" indent="-285750">
              <a:buFont typeface="Wingdings" pitchFamily="2" charset="2"/>
              <a:buChar char="ü"/>
            </a:pPr>
            <a:r>
              <a:rPr lang="en-US" b="1" dirty="0">
                <a:solidFill>
                  <a:prstClr val="black"/>
                </a:solidFill>
              </a:rPr>
              <a:t>Express </a:t>
            </a:r>
            <a:r>
              <a:rPr lang="en-US" b="1" dirty="0" smtClean="0">
                <a:solidFill>
                  <a:prstClr val="black"/>
                </a:solidFill>
              </a:rPr>
              <a:t>sympathy.</a:t>
            </a:r>
            <a:endParaRPr lang="en-US" b="1" dirty="0">
              <a:solidFill>
                <a:prstClr val="black"/>
              </a:solidFill>
            </a:endParaRPr>
          </a:p>
          <a:p>
            <a:pPr marL="742950" lvl="1" indent="-285750">
              <a:buFont typeface="Wingdings" pitchFamily="2" charset="2"/>
              <a:buChar char="ü"/>
            </a:pPr>
            <a:r>
              <a:rPr lang="en-US" b="1" dirty="0" smtClean="0">
                <a:solidFill>
                  <a:prstClr val="black"/>
                </a:solidFill>
              </a:rPr>
              <a:t>Have a </a:t>
            </a:r>
            <a:r>
              <a:rPr lang="en-US" b="1" dirty="0">
                <a:solidFill>
                  <a:prstClr val="black"/>
                </a:solidFill>
              </a:rPr>
              <a:t>Chaplain or counselor </a:t>
            </a:r>
            <a:r>
              <a:rPr lang="en-US" b="1" dirty="0" smtClean="0">
                <a:solidFill>
                  <a:prstClr val="black"/>
                </a:solidFill>
              </a:rPr>
              <a:t>address groups.</a:t>
            </a:r>
          </a:p>
          <a:p>
            <a:pPr marL="742950" lvl="1" indent="-285750">
              <a:buFont typeface="Wingdings" pitchFamily="2" charset="2"/>
              <a:buChar char="ü"/>
            </a:pPr>
            <a:r>
              <a:rPr lang="en-US" b="1" dirty="0" smtClean="0">
                <a:solidFill>
                  <a:prstClr val="black"/>
                </a:solidFill>
              </a:rPr>
              <a:t>Schedule meetings with </a:t>
            </a:r>
            <a:r>
              <a:rPr lang="en-US" b="1" dirty="0">
                <a:solidFill>
                  <a:prstClr val="black"/>
                </a:solidFill>
              </a:rPr>
              <a:t>a Chaplain/counselor </a:t>
            </a:r>
            <a:r>
              <a:rPr lang="en-US" b="1" dirty="0" smtClean="0">
                <a:solidFill>
                  <a:prstClr val="black"/>
                </a:solidFill>
              </a:rPr>
              <a:t>for individuals.</a:t>
            </a:r>
            <a:endParaRPr lang="en-US" b="1" dirty="0">
              <a:solidFill>
                <a:prstClr val="black"/>
              </a:solidFill>
            </a:endParaRPr>
          </a:p>
          <a:p>
            <a:pPr marL="742950" lvl="1" indent="-285750">
              <a:buFont typeface="Wingdings" pitchFamily="2" charset="2"/>
              <a:buChar char="ü"/>
            </a:pPr>
            <a:r>
              <a:rPr lang="en-US" b="1" dirty="0">
                <a:solidFill>
                  <a:prstClr val="black"/>
                </a:solidFill>
              </a:rPr>
              <a:t>Consider attending memorial services </a:t>
            </a:r>
            <a:r>
              <a:rPr lang="en-US" b="1" dirty="0" smtClean="0">
                <a:solidFill>
                  <a:prstClr val="black"/>
                </a:solidFill>
              </a:rPr>
              <a:t>and encouraging</a:t>
            </a:r>
          </a:p>
          <a:p>
            <a:pPr lvl="1"/>
            <a:r>
              <a:rPr lang="en-US" b="1" dirty="0" smtClean="0">
                <a:solidFill>
                  <a:prstClr val="black"/>
                </a:solidFill>
              </a:rPr>
              <a:t>      others </a:t>
            </a:r>
            <a:r>
              <a:rPr lang="en-US" b="1" dirty="0">
                <a:solidFill>
                  <a:prstClr val="black"/>
                </a:solidFill>
              </a:rPr>
              <a:t>to do </a:t>
            </a:r>
            <a:r>
              <a:rPr lang="en-US" b="1" dirty="0" smtClean="0">
                <a:solidFill>
                  <a:prstClr val="black"/>
                </a:solidFill>
              </a:rPr>
              <a:t>so.</a:t>
            </a:r>
          </a:p>
          <a:p>
            <a:r>
              <a:rPr lang="en-US" b="1" dirty="0" smtClean="0">
                <a:solidFill>
                  <a:prstClr val="black"/>
                </a:solidFill>
              </a:rPr>
              <a:t> </a:t>
            </a:r>
          </a:p>
          <a:p>
            <a:pPr marL="285750" indent="-285750">
              <a:buFont typeface="Arial" pitchFamily="34" charset="0"/>
              <a:buChar char="•"/>
            </a:pPr>
            <a:r>
              <a:rPr lang="en-US" b="1" dirty="0" smtClean="0">
                <a:solidFill>
                  <a:prstClr val="black"/>
                </a:solidFill>
              </a:rPr>
              <a:t>Communicate </a:t>
            </a:r>
            <a:r>
              <a:rPr lang="en-US" b="1" dirty="0">
                <a:solidFill>
                  <a:prstClr val="black"/>
                </a:solidFill>
              </a:rPr>
              <a:t>(professionally or </a:t>
            </a:r>
            <a:r>
              <a:rPr lang="en-US" b="1" dirty="0" smtClean="0">
                <a:solidFill>
                  <a:prstClr val="black"/>
                </a:solidFill>
              </a:rPr>
              <a:t>privately) in ways that reduce </a:t>
            </a:r>
          </a:p>
          <a:p>
            <a:r>
              <a:rPr lang="en-US" b="1" dirty="0">
                <a:solidFill>
                  <a:prstClr val="black"/>
                </a:solidFill>
              </a:rPr>
              <a:t> </a:t>
            </a:r>
            <a:r>
              <a:rPr lang="en-US" b="1" dirty="0" smtClean="0">
                <a:solidFill>
                  <a:prstClr val="black"/>
                </a:solidFill>
              </a:rPr>
              <a:t>      the risk of suicide for others</a:t>
            </a:r>
          </a:p>
          <a:p>
            <a:pPr marL="742950" lvl="1" indent="-285750">
              <a:buFont typeface="Wingdings" pitchFamily="2" charset="2"/>
              <a:buChar char="ü"/>
            </a:pPr>
            <a:r>
              <a:rPr lang="en-US" b="1" dirty="0" smtClean="0">
                <a:solidFill>
                  <a:prstClr val="black"/>
                </a:solidFill>
              </a:rPr>
              <a:t>Don’t </a:t>
            </a:r>
            <a:r>
              <a:rPr lang="en-US" b="1" dirty="0">
                <a:solidFill>
                  <a:prstClr val="black"/>
                </a:solidFill>
              </a:rPr>
              <a:t>vilify the person who </a:t>
            </a:r>
            <a:r>
              <a:rPr lang="en-US" b="1" dirty="0" smtClean="0">
                <a:solidFill>
                  <a:prstClr val="black"/>
                </a:solidFill>
              </a:rPr>
              <a:t>died.</a:t>
            </a:r>
          </a:p>
          <a:p>
            <a:pPr marL="742950" lvl="1" indent="-285750">
              <a:buFont typeface="Wingdings" pitchFamily="2" charset="2"/>
              <a:buChar char="ü"/>
            </a:pPr>
            <a:r>
              <a:rPr lang="en-US" b="1" dirty="0" smtClean="0">
                <a:solidFill>
                  <a:prstClr val="black"/>
                </a:solidFill>
              </a:rPr>
              <a:t>Be respectful of the feelings of Family, friends, co-workers.</a:t>
            </a:r>
            <a:endParaRPr lang="en-US" b="1" dirty="0">
              <a:solidFill>
                <a:prstClr val="black"/>
              </a:solidFill>
            </a:endParaRPr>
          </a:p>
          <a:p>
            <a:pPr marL="742950" lvl="1" indent="-285750">
              <a:buFont typeface="Wingdings" pitchFamily="2" charset="2"/>
              <a:buChar char="ü"/>
            </a:pPr>
            <a:r>
              <a:rPr lang="en-US" b="1" dirty="0">
                <a:solidFill>
                  <a:prstClr val="black"/>
                </a:solidFill>
              </a:rPr>
              <a:t>Don’t focus on the means of </a:t>
            </a:r>
            <a:r>
              <a:rPr lang="en-US" b="1" dirty="0" smtClean="0">
                <a:solidFill>
                  <a:prstClr val="black"/>
                </a:solidFill>
              </a:rPr>
              <a:t>death.</a:t>
            </a:r>
          </a:p>
          <a:p>
            <a:r>
              <a:rPr lang="en-US" b="1" dirty="0">
                <a:solidFill>
                  <a:prstClr val="black"/>
                </a:solidFill>
              </a:rPr>
              <a:t> </a:t>
            </a:r>
          </a:p>
          <a:p>
            <a:pPr marL="285750" indent="-285750">
              <a:buFont typeface="Arial" pitchFamily="34" charset="0"/>
              <a:buChar char="•"/>
            </a:pPr>
            <a:r>
              <a:rPr lang="en-US" b="1" dirty="0">
                <a:solidFill>
                  <a:prstClr val="black"/>
                </a:solidFill>
              </a:rPr>
              <a:t>Support Soldiers returning to the unit after counseling or treatment </a:t>
            </a:r>
          </a:p>
          <a:p>
            <a:pPr marL="742950" lvl="1" indent="-285750">
              <a:buFont typeface="Wingdings" pitchFamily="2" charset="2"/>
              <a:buChar char="ü"/>
            </a:pPr>
            <a:r>
              <a:rPr lang="en-US" b="1" dirty="0">
                <a:solidFill>
                  <a:prstClr val="black"/>
                </a:solidFill>
              </a:rPr>
              <a:t>Help them </a:t>
            </a:r>
            <a:r>
              <a:rPr lang="en-US" b="1" dirty="0" smtClean="0">
                <a:solidFill>
                  <a:prstClr val="black"/>
                </a:solidFill>
              </a:rPr>
              <a:t>reintegrate.</a:t>
            </a:r>
            <a:endParaRPr lang="en-US" b="1" dirty="0">
              <a:solidFill>
                <a:prstClr val="black"/>
              </a:solidFill>
            </a:endParaRPr>
          </a:p>
          <a:p>
            <a:pPr marL="742950" lvl="1" indent="-285750">
              <a:buFont typeface="Wingdings" pitchFamily="2" charset="2"/>
              <a:buChar char="ü"/>
            </a:pPr>
            <a:r>
              <a:rPr lang="en-US" b="1" dirty="0">
                <a:solidFill>
                  <a:prstClr val="black"/>
                </a:solidFill>
              </a:rPr>
              <a:t>Act to prevent </a:t>
            </a:r>
            <a:r>
              <a:rPr lang="en-US" b="1" dirty="0" smtClean="0">
                <a:solidFill>
                  <a:prstClr val="black"/>
                </a:solidFill>
              </a:rPr>
              <a:t>stigmatization.</a:t>
            </a:r>
            <a:endParaRPr lang="en-US" b="1" dirty="0">
              <a:solidFill>
                <a:prstClr val="black"/>
              </a:solidFill>
            </a:endParaRPr>
          </a:p>
          <a:p>
            <a:pPr marL="742950" lvl="1" indent="-285750">
              <a:buFont typeface="Wingdings" pitchFamily="2" charset="2"/>
              <a:buChar char="ü"/>
            </a:pPr>
            <a:r>
              <a:rPr lang="en-US" b="1" dirty="0">
                <a:solidFill>
                  <a:prstClr val="black"/>
                </a:solidFill>
              </a:rPr>
              <a:t>Follow up to ensure </a:t>
            </a:r>
            <a:r>
              <a:rPr lang="en-US" b="1" dirty="0" smtClean="0">
                <a:solidFill>
                  <a:prstClr val="black"/>
                </a:solidFill>
              </a:rPr>
              <a:t>compliance with any on-going treatment.</a:t>
            </a:r>
            <a:endParaRPr lang="en-US" b="1" dirty="0">
              <a:solidFill>
                <a:prstClr val="black"/>
              </a:solidFill>
            </a:endParaRPr>
          </a:p>
        </p:txBody>
      </p:sp>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42</a:t>
            </a:r>
            <a:endParaRPr lang="en-US" sz="900" b="1" dirty="0"/>
          </a:p>
        </p:txBody>
      </p:sp>
    </p:spTree>
    <p:extLst>
      <p:ext uri="{BB962C8B-B14F-4D97-AF65-F5344CB8AC3E}">
        <p14:creationId xmlns:p14="http://schemas.microsoft.com/office/powerpoint/2010/main" val="31837079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8893" y="407160"/>
            <a:ext cx="4648200" cy="1676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 </a:t>
            </a:r>
          </a:p>
          <a:p>
            <a:pPr algn="l"/>
            <a:r>
              <a:rPr lang="en-US" sz="2800" b="1" dirty="0" smtClean="0"/>
              <a:t>In this Lesson you have </a:t>
            </a:r>
            <a:endParaRPr lang="en-US" sz="2800" b="1" dirty="0"/>
          </a:p>
          <a:p>
            <a:pPr algn="l"/>
            <a:endParaRPr lang="en-US" sz="1600" b="1" dirty="0" smtClean="0">
              <a:cs typeface="Arial" charset="0"/>
            </a:endParaRPr>
          </a:p>
        </p:txBody>
      </p:sp>
      <p:sp>
        <p:nvSpPr>
          <p:cNvPr id="4" name="Rectangle 3"/>
          <p:cNvSpPr/>
          <p:nvPr/>
        </p:nvSpPr>
        <p:spPr>
          <a:xfrm>
            <a:off x="228600" y="2438400"/>
            <a:ext cx="4191000" cy="553998"/>
          </a:xfrm>
          <a:prstGeom prst="rect">
            <a:avLst/>
          </a:prstGeom>
        </p:spPr>
        <p:txBody>
          <a:bodyPr wrap="square">
            <a:spAutoFit/>
          </a:bodyPr>
          <a:lstStyle/>
          <a:p>
            <a:pPr lvl="0"/>
            <a:r>
              <a:rPr lang="en-US" sz="1600" b="1" dirty="0"/>
              <a:t> </a:t>
            </a:r>
          </a:p>
          <a:p>
            <a:pPr>
              <a:defRPr/>
            </a:pPr>
            <a:endParaRPr lang="en-US" sz="1400" b="1" dirty="0">
              <a:latin typeface="+mj-lt"/>
            </a:endParaRPr>
          </a:p>
        </p:txBody>
      </p:sp>
      <p:pic>
        <p:nvPicPr>
          <p:cNvPr id="5" name="Picture 2" descr="http://usarmy.vo.llnwd.net/e2/-images/2010/11/02/90788/size0-army.mil-90788-2010-11-03-081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1447" y="762000"/>
            <a:ext cx="398348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300082" cy="230832"/>
          </a:xfrm>
          <a:prstGeom prst="rect">
            <a:avLst/>
          </a:prstGeom>
          <a:noFill/>
        </p:spPr>
        <p:txBody>
          <a:bodyPr wrap="none" rtlCol="0">
            <a:spAutoFit/>
          </a:bodyPr>
          <a:lstStyle/>
          <a:p>
            <a:r>
              <a:rPr lang="en-US" sz="900" b="1" dirty="0" smtClean="0"/>
              <a:t>43</a:t>
            </a:r>
            <a:endParaRPr lang="en-US" sz="900" b="1" dirty="0"/>
          </a:p>
        </p:txBody>
      </p:sp>
      <p:sp>
        <p:nvSpPr>
          <p:cNvPr id="7" name="Rectangle 6"/>
          <p:cNvSpPr/>
          <p:nvPr/>
        </p:nvSpPr>
        <p:spPr>
          <a:xfrm>
            <a:off x="259307" y="1560394"/>
            <a:ext cx="4022950" cy="3950762"/>
          </a:xfrm>
          <a:prstGeom prst="rect">
            <a:avLst/>
          </a:prstGeom>
        </p:spPr>
        <p:txBody>
          <a:bodyPr wrap="square">
            <a:spAutoFit/>
          </a:bodyPr>
          <a:lstStyle/>
          <a:p>
            <a:pPr marL="285750" indent="-285750">
              <a:lnSpc>
                <a:spcPct val="114000"/>
              </a:lnSpc>
              <a:spcAft>
                <a:spcPts val="1000"/>
              </a:spcAft>
              <a:buFont typeface="Arial" pitchFamily="34" charset="0"/>
              <a:buChar char="•"/>
            </a:pPr>
            <a:r>
              <a:rPr lang="en-US" b="1" dirty="0" smtClean="0">
                <a:solidFill>
                  <a:prstClr val="black"/>
                </a:solidFill>
              </a:rPr>
              <a:t>Described </a:t>
            </a:r>
            <a:r>
              <a:rPr lang="en-US" b="1" dirty="0">
                <a:solidFill>
                  <a:prstClr val="black"/>
                </a:solidFill>
              </a:rPr>
              <a:t>differences between emergency resources and non-emergency resources.</a:t>
            </a:r>
          </a:p>
          <a:p>
            <a:pPr marL="285750" indent="-285750">
              <a:lnSpc>
                <a:spcPct val="114000"/>
              </a:lnSpc>
              <a:spcAft>
                <a:spcPts val="1000"/>
              </a:spcAft>
              <a:buFont typeface="Arial" pitchFamily="34" charset="0"/>
              <a:buChar char="•"/>
            </a:pPr>
            <a:r>
              <a:rPr lang="en-US" b="1" dirty="0" smtClean="0">
                <a:solidFill>
                  <a:prstClr val="black"/>
                </a:solidFill>
              </a:rPr>
              <a:t>Identified local suicide prevention resources.</a:t>
            </a:r>
            <a:endParaRPr lang="en-US" b="1" dirty="0">
              <a:solidFill>
                <a:prstClr val="black"/>
              </a:solidFill>
            </a:endParaRPr>
          </a:p>
          <a:p>
            <a:pPr marL="285750" indent="-285750">
              <a:lnSpc>
                <a:spcPct val="114000"/>
              </a:lnSpc>
              <a:spcAft>
                <a:spcPts val="1000"/>
              </a:spcAft>
              <a:buFont typeface="Arial" pitchFamily="34" charset="0"/>
              <a:buChar char="•"/>
            </a:pPr>
            <a:r>
              <a:rPr lang="en-US" b="1" dirty="0" smtClean="0">
                <a:solidFill>
                  <a:prstClr val="black"/>
                </a:solidFill>
              </a:rPr>
              <a:t>Used mobile devices to explore designated suicide-related apps and websites.</a:t>
            </a:r>
            <a:endParaRPr lang="en-US" b="1" dirty="0">
              <a:solidFill>
                <a:prstClr val="black"/>
              </a:solidFill>
            </a:endParaRPr>
          </a:p>
          <a:p>
            <a:pPr marL="285750" indent="-285750">
              <a:lnSpc>
                <a:spcPct val="114000"/>
              </a:lnSpc>
              <a:spcAft>
                <a:spcPts val="1000"/>
              </a:spcAft>
              <a:buFont typeface="Arial" pitchFamily="34" charset="0"/>
              <a:buChar char="•"/>
            </a:pPr>
            <a:r>
              <a:rPr lang="en-US" b="1" dirty="0" smtClean="0">
                <a:solidFill>
                  <a:prstClr val="black"/>
                </a:solidFill>
              </a:rPr>
              <a:t>Discussed </a:t>
            </a:r>
            <a:r>
              <a:rPr lang="en-US" b="1" dirty="0">
                <a:solidFill>
                  <a:prstClr val="black"/>
                </a:solidFill>
              </a:rPr>
              <a:t>appropriate postvention </a:t>
            </a:r>
            <a:r>
              <a:rPr lang="en-US" b="1" dirty="0" smtClean="0">
                <a:solidFill>
                  <a:prstClr val="black"/>
                </a:solidFill>
              </a:rPr>
              <a:t>resources/actions to </a:t>
            </a:r>
            <a:r>
              <a:rPr lang="en-US" b="1" dirty="0">
                <a:solidFill>
                  <a:prstClr val="black"/>
                </a:solidFill>
              </a:rPr>
              <a:t>be used in the event of a </a:t>
            </a:r>
            <a:r>
              <a:rPr lang="en-US" b="1" dirty="0" smtClean="0">
                <a:solidFill>
                  <a:prstClr val="black"/>
                </a:solidFill>
              </a:rPr>
              <a:t>suicide or suicide attempt.</a:t>
            </a:r>
            <a:endParaRPr lang="en-US" sz="1600" b="1" dirty="0">
              <a:solidFill>
                <a:prstClr val="black"/>
              </a:solidFill>
            </a:endParaRPr>
          </a:p>
        </p:txBody>
      </p:sp>
    </p:spTree>
    <p:extLst>
      <p:ext uri="{BB962C8B-B14F-4D97-AF65-F5344CB8AC3E}">
        <p14:creationId xmlns:p14="http://schemas.microsoft.com/office/powerpoint/2010/main" val="23489221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54758"/>
            <a:ext cx="31242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prstClr val="black"/>
                </a:solidFill>
                <a:cs typeface="Arial" charset="0"/>
              </a:rPr>
              <a:t>ACE-SI</a:t>
            </a:r>
          </a:p>
          <a:p>
            <a:pPr algn="l"/>
            <a:r>
              <a:rPr lang="en-US" sz="2800" b="1" dirty="0" smtClean="0">
                <a:solidFill>
                  <a:prstClr val="black"/>
                </a:solidFill>
              </a:rPr>
              <a:t>Terminal </a:t>
            </a:r>
            <a:r>
              <a:rPr lang="en-US" sz="2800" b="1" dirty="0">
                <a:solidFill>
                  <a:prstClr val="black"/>
                </a:solidFill>
              </a:rPr>
              <a:t>Learning </a:t>
            </a:r>
            <a:r>
              <a:rPr lang="en-US" sz="2800" b="1" dirty="0" smtClean="0">
                <a:solidFill>
                  <a:prstClr val="black"/>
                </a:solidFill>
              </a:rPr>
              <a:t>Objectives (TLOs)</a:t>
            </a:r>
            <a:endParaRPr lang="en-US" sz="2800" b="1" dirty="0" smtClean="0">
              <a:solidFill>
                <a:prstClr val="black"/>
              </a:solidFill>
              <a:cs typeface="Arial" charset="0"/>
            </a:endParaRPr>
          </a:p>
        </p:txBody>
      </p:sp>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44</a:t>
            </a:r>
            <a:endParaRPr lang="en-US" sz="9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169" y="0"/>
            <a:ext cx="3866087" cy="6795448"/>
          </a:xfrm>
          <a:prstGeom prst="rect">
            <a:avLst/>
          </a:prstGeom>
        </p:spPr>
      </p:pic>
      <p:pic>
        <p:nvPicPr>
          <p:cNvPr id="8" name="Picture 2" descr="Distinctive Un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8518" y="1"/>
            <a:ext cx="655482" cy="6095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4800" y="1431703"/>
            <a:ext cx="4419599" cy="5173852"/>
          </a:xfrm>
          <a:prstGeom prst="rect">
            <a:avLst/>
          </a:prstGeom>
        </p:spPr>
        <p:txBody>
          <a:bodyPr wrap="square">
            <a:spAutoFit/>
          </a:bodyPr>
          <a:lstStyle/>
          <a:p>
            <a:pPr marL="285750" indent="-285750">
              <a:buFont typeface="Arial" pitchFamily="34" charset="0"/>
              <a:buChar char="•"/>
              <a:defRPr/>
            </a:pPr>
            <a:endParaRPr lang="en-US" sz="1600" b="1" dirty="0">
              <a:latin typeface="+mj-lt"/>
            </a:endParaRPr>
          </a:p>
          <a:p>
            <a:pPr marL="285750" indent="-285750">
              <a:lnSpc>
                <a:spcPct val="114000"/>
              </a:lnSpc>
              <a:spcAft>
                <a:spcPts val="1000"/>
              </a:spcAft>
              <a:buFont typeface="Wingdings" pitchFamily="2" charset="2"/>
              <a:buChar char="ü"/>
            </a:pPr>
            <a:r>
              <a:rPr lang="en-US" b="1" dirty="0" smtClean="0"/>
              <a:t>Identified </a:t>
            </a:r>
            <a:r>
              <a:rPr lang="en-US" b="1" dirty="0"/>
              <a:t>the problem and impact of suicide in the Army and your role as a leader in preventing suicide.</a:t>
            </a:r>
          </a:p>
          <a:p>
            <a:pPr marL="285750" indent="-285750">
              <a:lnSpc>
                <a:spcPct val="114000"/>
              </a:lnSpc>
              <a:spcAft>
                <a:spcPts val="1000"/>
              </a:spcAft>
              <a:buFont typeface="Wingdings" pitchFamily="2" charset="2"/>
              <a:buChar char="ü"/>
            </a:pPr>
            <a:r>
              <a:rPr lang="en-US" b="1" dirty="0" smtClean="0"/>
              <a:t>Identified </a:t>
            </a:r>
            <a:r>
              <a:rPr lang="en-US" b="1" dirty="0"/>
              <a:t>suicide risk factors and protective factors, and </a:t>
            </a:r>
            <a:r>
              <a:rPr lang="en-US" b="1" dirty="0" smtClean="0"/>
              <a:t>identified </a:t>
            </a:r>
            <a:r>
              <a:rPr lang="en-US" b="1" dirty="0"/>
              <a:t>stigma that may prevent Soldiers from seeking help when needed.</a:t>
            </a:r>
          </a:p>
          <a:p>
            <a:pPr marL="285750" indent="-285750">
              <a:lnSpc>
                <a:spcPct val="114000"/>
              </a:lnSpc>
              <a:spcAft>
                <a:spcPts val="1000"/>
              </a:spcAft>
              <a:buFont typeface="Wingdings" pitchFamily="2" charset="2"/>
              <a:buChar char="ü"/>
            </a:pPr>
            <a:r>
              <a:rPr lang="en-US" b="1" dirty="0" smtClean="0"/>
              <a:t>Demonstrated </a:t>
            </a:r>
            <a:r>
              <a:rPr lang="en-US" b="1" dirty="0"/>
              <a:t>your ability to </a:t>
            </a:r>
            <a:r>
              <a:rPr lang="en-US" b="1" dirty="0" smtClean="0"/>
              <a:t>identify </a:t>
            </a:r>
            <a:r>
              <a:rPr lang="en-US" b="1" dirty="0"/>
              <a:t>risk and intervene when a Soldier exhibits the warning signs of suicide. </a:t>
            </a:r>
          </a:p>
          <a:p>
            <a:pPr marL="285750" indent="-285750">
              <a:buFont typeface="Wingdings" pitchFamily="2" charset="2"/>
              <a:buChar char="ü"/>
            </a:pPr>
            <a:r>
              <a:rPr lang="en-US" b="1" dirty="0" smtClean="0"/>
              <a:t>Selected the </a:t>
            </a:r>
            <a:r>
              <a:rPr lang="en-US" b="1" dirty="0"/>
              <a:t>appropriate resource to use based on risk, warning signs, and in response to a suicide or suicide attempt.</a:t>
            </a:r>
          </a:p>
          <a:p>
            <a:pPr marL="285750" indent="-285750">
              <a:buFont typeface="Arial" pitchFamily="34" charset="0"/>
              <a:buChar char="•"/>
              <a:defRPr/>
            </a:pPr>
            <a:endParaRPr lang="en-US" sz="1600" b="1" dirty="0">
              <a:latin typeface="+mj-lt"/>
            </a:endParaRPr>
          </a:p>
          <a:p>
            <a:pPr>
              <a:defRPr/>
            </a:pPr>
            <a:endParaRPr lang="en-US" sz="1400" b="1" dirty="0">
              <a:latin typeface="+mj-lt"/>
            </a:endParaRPr>
          </a:p>
        </p:txBody>
      </p:sp>
    </p:spTree>
    <p:extLst>
      <p:ext uri="{BB962C8B-B14F-4D97-AF65-F5344CB8AC3E}">
        <p14:creationId xmlns:p14="http://schemas.microsoft.com/office/powerpoint/2010/main" val="3931293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838200"/>
            <a:ext cx="33528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Lesson One</a:t>
            </a:r>
          </a:p>
          <a:p>
            <a:pPr algn="l"/>
            <a:r>
              <a:rPr lang="en-US" sz="2800" b="1" dirty="0" smtClean="0">
                <a:cs typeface="Arial" charset="0"/>
              </a:rPr>
              <a:t>Enabling Learning Objectives (ELOs)</a:t>
            </a:r>
          </a:p>
        </p:txBody>
      </p:sp>
      <p:sp>
        <p:nvSpPr>
          <p:cNvPr id="4" name="Rectangle 3"/>
          <p:cNvSpPr/>
          <p:nvPr/>
        </p:nvSpPr>
        <p:spPr>
          <a:xfrm>
            <a:off x="228600" y="2904053"/>
            <a:ext cx="4191000" cy="3077766"/>
          </a:xfrm>
          <a:prstGeom prst="rect">
            <a:avLst/>
          </a:prstGeom>
        </p:spPr>
        <p:txBody>
          <a:bodyPr wrap="square">
            <a:spAutoFit/>
          </a:bodyPr>
          <a:lstStyle/>
          <a:p>
            <a:pPr marL="285750" lvl="0" indent="-285750">
              <a:buFont typeface="Arial" pitchFamily="34" charset="0"/>
              <a:buChar char="•"/>
            </a:pPr>
            <a:r>
              <a:rPr lang="en-US" b="1" dirty="0" smtClean="0"/>
              <a:t>Describe </a:t>
            </a:r>
            <a:r>
              <a:rPr lang="en-US" b="1" dirty="0"/>
              <a:t>the impact of suicide on Soldiers, Families, your unit, and the Army.</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List what the </a:t>
            </a:r>
            <a:r>
              <a:rPr lang="en-US" b="1" dirty="0"/>
              <a:t>Army or your unit is doing to prevent suicides.</a:t>
            </a:r>
          </a:p>
          <a:p>
            <a:pPr marL="285750" lvl="0" indent="-285750">
              <a:buFont typeface="Arial" pitchFamily="34" charset="0"/>
              <a:buChar char="•"/>
            </a:pPr>
            <a:endParaRPr lang="en-US" b="1" dirty="0" smtClean="0"/>
          </a:p>
          <a:p>
            <a:pPr marL="285750" lvl="0" indent="-285750">
              <a:buFont typeface="Arial" pitchFamily="34" charset="0"/>
              <a:buChar char="•"/>
            </a:pPr>
            <a:r>
              <a:rPr lang="en-US" b="1" dirty="0" smtClean="0"/>
              <a:t>Describe </a:t>
            </a:r>
            <a:r>
              <a:rPr lang="en-US" b="1" dirty="0"/>
              <a:t>the role of first line leaders in helping to prevent suicides in the Army.</a:t>
            </a:r>
          </a:p>
          <a:p>
            <a:pPr>
              <a:defRPr/>
            </a:pPr>
            <a:endParaRPr lang="en-US" sz="1400" b="1" dirty="0">
              <a:latin typeface="+mj-lt"/>
            </a:endParaRPr>
          </a:p>
        </p:txBody>
      </p:sp>
      <p:pic>
        <p:nvPicPr>
          <p:cNvPr id="7" name="Picture 2" descr="http://usarmy.vo.llnwd.net/e2/c/images/2012/07/05/254751/size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0321">
            <a:off x="4579918" y="793879"/>
            <a:ext cx="4087812"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6056" y="6594182"/>
            <a:ext cx="242374" cy="230832"/>
          </a:xfrm>
          <a:prstGeom prst="rect">
            <a:avLst/>
          </a:prstGeom>
          <a:noFill/>
        </p:spPr>
        <p:txBody>
          <a:bodyPr wrap="none" rtlCol="0">
            <a:spAutoFit/>
          </a:bodyPr>
          <a:lstStyle/>
          <a:p>
            <a:r>
              <a:rPr lang="en-US" sz="900" b="1" dirty="0" smtClean="0"/>
              <a:t>5</a:t>
            </a:r>
            <a:endParaRPr lang="en-US" sz="9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28800" y="238836"/>
            <a:ext cx="5520519"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black"/>
                </a:solidFill>
                <a:cs typeface="Arial" charset="0"/>
              </a:rPr>
              <a:t>ACE-SI</a:t>
            </a:r>
          </a:p>
          <a:p>
            <a:r>
              <a:rPr lang="en-US" sz="2800" b="1" dirty="0">
                <a:solidFill>
                  <a:prstClr val="black"/>
                </a:solidFill>
              </a:rPr>
              <a:t>Chief of Staff of the </a:t>
            </a:r>
            <a:r>
              <a:rPr lang="en-US" sz="2800" b="1" dirty="0" smtClean="0">
                <a:solidFill>
                  <a:prstClr val="black"/>
                </a:solidFill>
              </a:rPr>
              <a:t>U. S. Army</a:t>
            </a:r>
            <a:endParaRPr lang="en-US" sz="2800" b="1" dirty="0" smtClean="0">
              <a:solidFill>
                <a:prstClr val="black"/>
              </a:solidFill>
              <a:cs typeface="Arial" charset="0"/>
            </a:endParaRPr>
          </a:p>
        </p:txBody>
      </p:sp>
      <p:sp>
        <p:nvSpPr>
          <p:cNvPr id="5" name="TextBox 4"/>
          <p:cNvSpPr txBox="1"/>
          <p:nvPr/>
        </p:nvSpPr>
        <p:spPr>
          <a:xfrm>
            <a:off x="476056" y="6594182"/>
            <a:ext cx="300082" cy="230832"/>
          </a:xfrm>
          <a:prstGeom prst="rect">
            <a:avLst/>
          </a:prstGeom>
          <a:noFill/>
        </p:spPr>
        <p:txBody>
          <a:bodyPr wrap="none" rtlCol="0">
            <a:spAutoFit/>
          </a:bodyPr>
          <a:lstStyle/>
          <a:p>
            <a:r>
              <a:rPr lang="en-US" sz="900" b="1" dirty="0" smtClean="0"/>
              <a:t>45</a:t>
            </a:r>
            <a:endParaRPr lang="en-US" sz="900" b="1" dirty="0"/>
          </a:p>
        </p:txBody>
      </p:sp>
      <p:pic>
        <p:nvPicPr>
          <p:cNvPr id="3" name="Army_CSA_Message_2012_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4228" y="1295400"/>
            <a:ext cx="7529662" cy="5282860"/>
          </a:xfrm>
          <a:prstGeom prst="rect">
            <a:avLst/>
          </a:prstGeom>
        </p:spPr>
      </p:pic>
    </p:spTree>
    <p:extLst>
      <p:ext uri="{BB962C8B-B14F-4D97-AF65-F5344CB8AC3E}">
        <p14:creationId xmlns:p14="http://schemas.microsoft.com/office/powerpoint/2010/main" val="2818162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056" y="6594182"/>
            <a:ext cx="300082" cy="230832"/>
          </a:xfrm>
          <a:prstGeom prst="rect">
            <a:avLst/>
          </a:prstGeom>
          <a:noFill/>
        </p:spPr>
        <p:txBody>
          <a:bodyPr wrap="none" rtlCol="0">
            <a:spAutoFit/>
          </a:bodyPr>
          <a:lstStyle/>
          <a:p>
            <a:r>
              <a:rPr lang="en-US" sz="900" b="1" dirty="0" smtClean="0"/>
              <a:t>46</a:t>
            </a:r>
            <a:endParaRPr lang="en-US" sz="900" b="1" dirty="0"/>
          </a:p>
        </p:txBody>
      </p:sp>
      <p:sp>
        <p:nvSpPr>
          <p:cNvPr id="4" name="Title 1"/>
          <p:cNvSpPr txBox="1">
            <a:spLocks/>
          </p:cNvSpPr>
          <p:nvPr/>
        </p:nvSpPr>
        <p:spPr>
          <a:xfrm>
            <a:off x="1377539" y="914400"/>
            <a:ext cx="6629400" cy="2133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rPr>
              <a:t>Congratulations! </a:t>
            </a:r>
          </a:p>
          <a:p>
            <a:r>
              <a:rPr lang="en-US" sz="4000" b="1" dirty="0" smtClean="0">
                <a:solidFill>
                  <a:prstClr val="black"/>
                </a:solidFill>
              </a:rPr>
              <a:t>You have Completed ACE-SI </a:t>
            </a:r>
            <a:endParaRPr lang="en-US" sz="4000" b="1" dirty="0" smtClean="0">
              <a:solidFill>
                <a:prstClr val="black"/>
              </a:solidFill>
              <a:cs typeface="Arial" charset="0"/>
            </a:endParaRPr>
          </a:p>
        </p:txBody>
      </p:sp>
      <p:pic>
        <p:nvPicPr>
          <p:cNvPr id="3074" name="Picture 2" descr="http://usarmy.vo.llnwd.net/e2/-images/2009/02/22/30907/army.mil-30907-2009-02-27-1002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969" y="2438400"/>
            <a:ext cx="5568539" cy="3712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593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36031" y="352567"/>
            <a:ext cx="3962400" cy="1524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Impact of Suicide</a:t>
            </a:r>
          </a:p>
          <a:p>
            <a:pPr algn="l"/>
            <a:r>
              <a:rPr lang="en-US" sz="1600" b="1" dirty="0" smtClean="0">
                <a:cs typeface="Arial" charset="0"/>
              </a:rPr>
              <a:t>(Exercise 1, 5 min) </a:t>
            </a:r>
          </a:p>
        </p:txBody>
      </p:sp>
      <p:sp>
        <p:nvSpPr>
          <p:cNvPr id="4" name="Rectangle 3"/>
          <p:cNvSpPr/>
          <p:nvPr/>
        </p:nvSpPr>
        <p:spPr>
          <a:xfrm>
            <a:off x="228600" y="1900451"/>
            <a:ext cx="4191000" cy="3600986"/>
          </a:xfrm>
          <a:prstGeom prst="rect">
            <a:avLst/>
          </a:prstGeom>
        </p:spPr>
        <p:txBody>
          <a:bodyPr wrap="square">
            <a:spAutoFit/>
          </a:bodyPr>
          <a:lstStyle/>
          <a:p>
            <a:pPr marL="400050" indent="-400050">
              <a:buFont typeface="+mj-lt"/>
              <a:buAutoNum type="arabicParenR"/>
            </a:pPr>
            <a:r>
              <a:rPr lang="en-US" b="1" dirty="0" smtClean="0"/>
              <a:t>List three or more ways </a:t>
            </a:r>
            <a:r>
              <a:rPr lang="en-US" b="1" dirty="0"/>
              <a:t>suicide </a:t>
            </a:r>
            <a:r>
              <a:rPr lang="en-US" b="1" dirty="0" smtClean="0"/>
              <a:t>affects </a:t>
            </a:r>
            <a:r>
              <a:rPr lang="en-US" b="1" dirty="0"/>
              <a:t>Family members </a:t>
            </a:r>
            <a:r>
              <a:rPr lang="en-US" b="1" dirty="0" smtClean="0"/>
              <a:t>and friends of </a:t>
            </a:r>
            <a:r>
              <a:rPr lang="en-US" b="1" dirty="0"/>
              <a:t>the person who </a:t>
            </a:r>
            <a:r>
              <a:rPr lang="en-US" b="1" dirty="0" smtClean="0"/>
              <a:t>died. </a:t>
            </a:r>
          </a:p>
          <a:p>
            <a:pPr marL="400050" indent="-400050">
              <a:buFont typeface="+mj-lt"/>
              <a:buAutoNum type="arabicParenR"/>
            </a:pPr>
            <a:endParaRPr lang="en-US" b="1" dirty="0"/>
          </a:p>
          <a:p>
            <a:pPr marL="400050" lvl="0" indent="-400050">
              <a:buFont typeface="+mj-lt"/>
              <a:buAutoNum type="arabicParenR"/>
            </a:pPr>
            <a:r>
              <a:rPr lang="en-US" b="1" dirty="0" smtClean="0"/>
              <a:t>List at least three ways </a:t>
            </a:r>
            <a:r>
              <a:rPr lang="en-US" b="1" dirty="0"/>
              <a:t>suicide </a:t>
            </a:r>
            <a:r>
              <a:rPr lang="en-US" b="1" dirty="0" smtClean="0"/>
              <a:t>impacts </a:t>
            </a:r>
            <a:r>
              <a:rPr lang="en-US" b="1" dirty="0"/>
              <a:t>the </a:t>
            </a:r>
            <a:r>
              <a:rPr lang="en-US" b="1" dirty="0" smtClean="0"/>
              <a:t>mission and readiness of units.</a:t>
            </a:r>
            <a:endParaRPr lang="en-US" b="1" dirty="0"/>
          </a:p>
          <a:p>
            <a:pPr marL="400050" lvl="0" indent="-400050">
              <a:buFont typeface="+mj-lt"/>
              <a:buAutoNum type="arabicParenR"/>
            </a:pPr>
            <a:endParaRPr lang="en-US" b="1" dirty="0" smtClean="0"/>
          </a:p>
          <a:p>
            <a:pPr marL="400050" lvl="0" indent="-400050">
              <a:buFont typeface="+mj-lt"/>
              <a:buAutoNum type="arabicParenR"/>
            </a:pPr>
            <a:r>
              <a:rPr lang="en-US" b="1" dirty="0" smtClean="0"/>
              <a:t>List at least three </a:t>
            </a:r>
            <a:r>
              <a:rPr lang="en-US" b="1" dirty="0"/>
              <a:t>ways </a:t>
            </a:r>
            <a:r>
              <a:rPr lang="en-US" b="1" dirty="0" smtClean="0"/>
              <a:t>suicide affects the effectiveness </a:t>
            </a:r>
            <a:r>
              <a:rPr lang="en-US" b="1" dirty="0"/>
              <a:t>of fellow Soldiers?</a:t>
            </a:r>
          </a:p>
          <a:p>
            <a:pPr marL="400050" lvl="0" indent="-400050">
              <a:buFont typeface="+mj-lt"/>
              <a:buAutoNum type="arabicParenR"/>
            </a:pPr>
            <a:endParaRPr lang="en-US" b="1" dirty="0" smtClean="0"/>
          </a:p>
          <a:p>
            <a:pPr marL="285750" lvl="0" indent="-285750">
              <a:buFont typeface="Arial" pitchFamily="34" charset="0"/>
              <a:buChar char="•"/>
            </a:pPr>
            <a:endParaRPr lang="en-US" sz="1600" b="1" dirty="0" smtClean="0"/>
          </a:p>
          <a:p>
            <a:pPr>
              <a:defRPr/>
            </a:pPr>
            <a:endParaRPr lang="en-US" sz="1400" b="1" dirty="0">
              <a:latin typeface="+mj-lt"/>
            </a:endParaRPr>
          </a:p>
        </p:txBody>
      </p:sp>
      <p:pic>
        <p:nvPicPr>
          <p:cNvPr id="6" name="Picture 2" descr="http://usarmy.vo.llnwd.net/e2/-images/2007/08/31/7576/size0-army.mil-2007-08-31-1643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0413">
            <a:off x="4800600" y="838200"/>
            <a:ext cx="3657600" cy="513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6056" y="6594182"/>
            <a:ext cx="242374" cy="230832"/>
          </a:xfrm>
          <a:prstGeom prst="rect">
            <a:avLst/>
          </a:prstGeom>
          <a:noFill/>
        </p:spPr>
        <p:txBody>
          <a:bodyPr wrap="none" rtlCol="0">
            <a:spAutoFit/>
          </a:bodyPr>
          <a:lstStyle/>
          <a:p>
            <a:r>
              <a:rPr lang="en-US" sz="900" b="1" dirty="0" smtClean="0"/>
              <a:t>6</a:t>
            </a:r>
            <a:endParaRPr lang="en-US" sz="900" b="1" dirty="0"/>
          </a:p>
        </p:txBody>
      </p:sp>
    </p:spTree>
    <p:extLst>
      <p:ext uri="{BB962C8B-B14F-4D97-AF65-F5344CB8AC3E}">
        <p14:creationId xmlns:p14="http://schemas.microsoft.com/office/powerpoint/2010/main" val="2853248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TextBox 521"/>
          <p:cNvSpPr txBox="1"/>
          <p:nvPr/>
        </p:nvSpPr>
        <p:spPr>
          <a:xfrm>
            <a:off x="571130" y="863530"/>
            <a:ext cx="5440965" cy="2616101"/>
          </a:xfrm>
          <a:prstGeom prst="rect">
            <a:avLst/>
          </a:prstGeom>
          <a:noFill/>
        </p:spPr>
        <p:txBody>
          <a:bodyPr wrap="square" rtlCol="0">
            <a:spAutoFit/>
          </a:bodyPr>
          <a:lstStyle/>
          <a:p>
            <a:r>
              <a:rPr lang="en-US" sz="2000" b="1" dirty="0" smtClean="0">
                <a:solidFill>
                  <a:srgbClr val="FF0000"/>
                </a:solidFill>
              </a:rPr>
              <a:t>We lost more Soldiers to suicide  </a:t>
            </a:r>
            <a:r>
              <a:rPr lang="en-US" sz="2000" b="1" u="sng" dirty="0" smtClean="0">
                <a:solidFill>
                  <a:srgbClr val="FF0000"/>
                </a:solidFill>
              </a:rPr>
              <a:t>EVERY YEAR</a:t>
            </a:r>
            <a:r>
              <a:rPr lang="en-US" sz="2000" b="1" dirty="0" smtClean="0">
                <a:solidFill>
                  <a:srgbClr val="FF0000"/>
                </a:solidFill>
              </a:rPr>
              <a:t>…..from 2003 to 2013… </a:t>
            </a:r>
          </a:p>
          <a:p>
            <a:endParaRPr lang="en-US" sz="2000" b="1" dirty="0" smtClean="0">
              <a:solidFill>
                <a:srgbClr val="FF0000"/>
              </a:solidFill>
            </a:endParaRPr>
          </a:p>
          <a:p>
            <a:r>
              <a:rPr lang="en-US" sz="2000" b="1" dirty="0" smtClean="0">
                <a:solidFill>
                  <a:srgbClr val="FF0000"/>
                </a:solidFill>
              </a:rPr>
              <a:t>than we did </a:t>
            </a:r>
            <a:r>
              <a:rPr lang="en-US" sz="2000" b="1" u="sng" dirty="0" smtClean="0">
                <a:solidFill>
                  <a:srgbClr val="FF0000"/>
                </a:solidFill>
              </a:rPr>
              <a:t>EVERY YEAR  </a:t>
            </a:r>
            <a:r>
              <a:rPr lang="en-US" sz="2000" b="1" dirty="0" smtClean="0">
                <a:solidFill>
                  <a:srgbClr val="FF0000"/>
                </a:solidFill>
              </a:rPr>
              <a:t>in Afghanistan</a:t>
            </a:r>
          </a:p>
          <a:p>
            <a:endParaRPr lang="en-US" sz="2000" b="1" dirty="0">
              <a:solidFill>
                <a:srgbClr val="FF0000"/>
              </a:solidFill>
            </a:endParaRPr>
          </a:p>
          <a:p>
            <a:r>
              <a:rPr lang="en-US" sz="2000" b="1" u="sng" dirty="0">
                <a:solidFill>
                  <a:srgbClr val="FF0000"/>
                </a:solidFill>
              </a:rPr>
              <a:t>f</a:t>
            </a:r>
            <a:r>
              <a:rPr lang="en-US" sz="2000" b="1" u="sng" dirty="0" smtClean="0">
                <a:solidFill>
                  <a:srgbClr val="FF0000"/>
                </a:solidFill>
              </a:rPr>
              <a:t>or 10 years</a:t>
            </a:r>
          </a:p>
          <a:p>
            <a:endParaRPr lang="en-US" sz="2200" b="1" dirty="0" smtClean="0">
              <a:solidFill>
                <a:srgbClr val="FF0000"/>
              </a:solidFill>
            </a:endParaRPr>
          </a:p>
          <a:p>
            <a:r>
              <a:rPr lang="en-US" sz="2200" b="1" dirty="0" smtClean="0">
                <a:solidFill>
                  <a:schemeClr val="tx1"/>
                </a:solidFill>
              </a:rPr>
              <a:t>    </a:t>
            </a:r>
            <a:endParaRPr lang="en-US" sz="2200" b="1" dirty="0">
              <a:solidFill>
                <a:schemeClr val="tx1"/>
              </a:solidFill>
            </a:endParaRPr>
          </a:p>
        </p:txBody>
      </p:sp>
      <p:sp>
        <p:nvSpPr>
          <p:cNvPr id="80" name="Rectangle 79"/>
          <p:cNvSpPr/>
          <p:nvPr/>
        </p:nvSpPr>
        <p:spPr>
          <a:xfrm>
            <a:off x="5531842" y="1207868"/>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305</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grpSp>
        <p:nvGrpSpPr>
          <p:cNvPr id="2" name="Group 67"/>
          <p:cNvGrpSpPr/>
          <p:nvPr/>
        </p:nvGrpSpPr>
        <p:grpSpPr>
          <a:xfrm>
            <a:off x="763154" y="5854023"/>
            <a:ext cx="603504" cy="521208"/>
            <a:chOff x="420624" y="5879592"/>
            <a:chExt cx="603504" cy="521208"/>
          </a:xfrm>
        </p:grpSpPr>
        <p:sp>
          <p:nvSpPr>
            <p:cNvPr id="69" name="Rectangle 68"/>
            <p:cNvSpPr/>
            <p:nvPr/>
          </p:nvSpPr>
          <p:spPr>
            <a:xfrm>
              <a:off x="420624" y="599846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676656"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a:off x="420624"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420624"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804672"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48640"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86"/>
          <p:cNvGrpSpPr/>
          <p:nvPr/>
        </p:nvGrpSpPr>
        <p:grpSpPr>
          <a:xfrm>
            <a:off x="763154" y="5277951"/>
            <a:ext cx="603504" cy="521208"/>
            <a:chOff x="420624" y="5303520"/>
            <a:chExt cx="603504" cy="521208"/>
          </a:xfrm>
        </p:grpSpPr>
        <p:sp>
          <p:nvSpPr>
            <p:cNvPr id="88" name="Rectangle 87"/>
            <p:cNvSpPr/>
            <p:nvPr/>
          </p:nvSpPr>
          <p:spPr>
            <a:xfrm>
              <a:off x="420624" y="5422392"/>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76656"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420624"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20624"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92" name="Oval 91"/>
            <p:cNvSpPr/>
            <p:nvPr/>
          </p:nvSpPr>
          <p:spPr>
            <a:xfrm>
              <a:off x="804672"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48640"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98"/>
          <p:cNvGrpSpPr/>
          <p:nvPr/>
        </p:nvGrpSpPr>
        <p:grpSpPr>
          <a:xfrm>
            <a:off x="763154" y="4701879"/>
            <a:ext cx="603504" cy="521208"/>
            <a:chOff x="420624" y="4736572"/>
            <a:chExt cx="603504" cy="521208"/>
          </a:xfrm>
        </p:grpSpPr>
        <p:grpSp>
          <p:nvGrpSpPr>
            <p:cNvPr id="5" name="Group 38"/>
            <p:cNvGrpSpPr/>
            <p:nvPr/>
          </p:nvGrpSpPr>
          <p:grpSpPr>
            <a:xfrm>
              <a:off x="420624" y="4736572"/>
              <a:ext cx="603504" cy="521208"/>
              <a:chOff x="420624" y="4736572"/>
              <a:chExt cx="603504" cy="521208"/>
            </a:xfrm>
          </p:grpSpPr>
          <p:sp>
            <p:nvSpPr>
              <p:cNvPr id="102" name="Rectangle 101"/>
              <p:cNvSpPr/>
              <p:nvPr/>
            </p:nvSpPr>
            <p:spPr>
              <a:xfrm>
                <a:off x="420624" y="485544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76656" y="473657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flipH="1">
                <a:off x="420624" y="485544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804672" y="473657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48640" y="473657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1" name="Straight Connector 100"/>
            <p:cNvCxnSpPr/>
            <p:nvPr/>
          </p:nvCxnSpPr>
          <p:spPr>
            <a:xfrm>
              <a:off x="420624" y="4855444"/>
              <a:ext cx="603504" cy="40233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07"/>
          <p:cNvGrpSpPr/>
          <p:nvPr/>
        </p:nvGrpSpPr>
        <p:grpSpPr>
          <a:xfrm>
            <a:off x="1476417" y="5854023"/>
            <a:ext cx="603504" cy="521208"/>
            <a:chOff x="1133887" y="5879592"/>
            <a:chExt cx="603504" cy="521208"/>
          </a:xfrm>
        </p:grpSpPr>
        <p:sp>
          <p:nvSpPr>
            <p:cNvPr id="117" name="Rectangle 116"/>
            <p:cNvSpPr/>
            <p:nvPr/>
          </p:nvSpPr>
          <p:spPr>
            <a:xfrm>
              <a:off x="1133887" y="599846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389919"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p:cNvCxnSpPr/>
            <p:nvPr/>
          </p:nvCxnSpPr>
          <p:spPr>
            <a:xfrm>
              <a:off x="1133887"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1133887"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48" name="Oval 147"/>
            <p:cNvSpPr/>
            <p:nvPr/>
          </p:nvSpPr>
          <p:spPr>
            <a:xfrm>
              <a:off x="1517935"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1261903"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56"/>
          <p:cNvGrpSpPr/>
          <p:nvPr/>
        </p:nvGrpSpPr>
        <p:grpSpPr>
          <a:xfrm>
            <a:off x="1476417" y="5277951"/>
            <a:ext cx="603504" cy="521208"/>
            <a:chOff x="1133887" y="5303520"/>
            <a:chExt cx="603504" cy="521208"/>
          </a:xfrm>
        </p:grpSpPr>
        <p:sp>
          <p:nvSpPr>
            <p:cNvPr id="159" name="Rectangle 158"/>
            <p:cNvSpPr/>
            <p:nvPr/>
          </p:nvSpPr>
          <p:spPr>
            <a:xfrm>
              <a:off x="1133887" y="5422392"/>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389919"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p:cNvCxnSpPr/>
            <p:nvPr/>
          </p:nvCxnSpPr>
          <p:spPr>
            <a:xfrm>
              <a:off x="1133887"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1133887"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66" name="Oval 165"/>
            <p:cNvSpPr/>
            <p:nvPr/>
          </p:nvSpPr>
          <p:spPr>
            <a:xfrm>
              <a:off x="1517935"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261903"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67"/>
          <p:cNvGrpSpPr/>
          <p:nvPr/>
        </p:nvGrpSpPr>
        <p:grpSpPr>
          <a:xfrm>
            <a:off x="2189618" y="5854023"/>
            <a:ext cx="603504" cy="521208"/>
            <a:chOff x="1874520" y="5879592"/>
            <a:chExt cx="603504" cy="521208"/>
          </a:xfrm>
        </p:grpSpPr>
        <p:sp>
          <p:nvSpPr>
            <p:cNvPr id="169" name="Rectangle 168"/>
            <p:cNvSpPr/>
            <p:nvPr/>
          </p:nvSpPr>
          <p:spPr>
            <a:xfrm>
              <a:off x="1874520" y="599846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2130552"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p:cNvCxnSpPr/>
            <p:nvPr/>
          </p:nvCxnSpPr>
          <p:spPr>
            <a:xfrm>
              <a:off x="1874520"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1874520" y="599846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73" name="Oval 172"/>
            <p:cNvSpPr/>
            <p:nvPr/>
          </p:nvSpPr>
          <p:spPr>
            <a:xfrm>
              <a:off x="2258568"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002536" y="5879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74"/>
          <p:cNvGrpSpPr/>
          <p:nvPr/>
        </p:nvGrpSpPr>
        <p:grpSpPr>
          <a:xfrm>
            <a:off x="2189618" y="5277951"/>
            <a:ext cx="603504" cy="521208"/>
            <a:chOff x="1874520" y="5303520"/>
            <a:chExt cx="603504" cy="521208"/>
          </a:xfrm>
        </p:grpSpPr>
        <p:sp>
          <p:nvSpPr>
            <p:cNvPr id="176" name="Rectangle 175"/>
            <p:cNvSpPr/>
            <p:nvPr/>
          </p:nvSpPr>
          <p:spPr>
            <a:xfrm>
              <a:off x="1874520" y="5422392"/>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2130552"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8" name="Straight Connector 177"/>
            <p:cNvCxnSpPr/>
            <p:nvPr/>
          </p:nvCxnSpPr>
          <p:spPr>
            <a:xfrm>
              <a:off x="1874520"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1874520" y="5422392"/>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80" name="Oval 179"/>
            <p:cNvSpPr/>
            <p:nvPr/>
          </p:nvSpPr>
          <p:spPr>
            <a:xfrm>
              <a:off x="2258568"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2002536" y="5303520"/>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81"/>
          <p:cNvGrpSpPr/>
          <p:nvPr/>
        </p:nvGrpSpPr>
        <p:grpSpPr>
          <a:xfrm>
            <a:off x="2189618" y="4701879"/>
            <a:ext cx="603504" cy="521208"/>
            <a:chOff x="1874520" y="4736592"/>
            <a:chExt cx="603504" cy="521208"/>
          </a:xfrm>
        </p:grpSpPr>
        <p:sp>
          <p:nvSpPr>
            <p:cNvPr id="183" name="Rectangle 182"/>
            <p:cNvSpPr/>
            <p:nvPr/>
          </p:nvSpPr>
          <p:spPr>
            <a:xfrm>
              <a:off x="1874520" y="4855464"/>
              <a:ext cx="603504" cy="402336"/>
            </a:xfrm>
            <a:prstGeom prst="rect">
              <a:avLst/>
            </a:prstGeom>
            <a:solidFill>
              <a:schemeClr val="tx1"/>
            </a:solid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2130552" y="4736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p:cNvCxnSpPr/>
            <p:nvPr/>
          </p:nvCxnSpPr>
          <p:spPr>
            <a:xfrm>
              <a:off x="1874520" y="4855464"/>
              <a:ext cx="603504" cy="40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1874520" y="4855464"/>
              <a:ext cx="603504" cy="402336"/>
            </a:xfrm>
            <a:prstGeom prst="line">
              <a:avLst/>
            </a:prstGeom>
          </p:spPr>
          <p:style>
            <a:lnRef idx="1">
              <a:schemeClr val="accent1"/>
            </a:lnRef>
            <a:fillRef idx="0">
              <a:schemeClr val="accent1"/>
            </a:fillRef>
            <a:effectRef idx="0">
              <a:schemeClr val="accent1"/>
            </a:effectRef>
            <a:fontRef idx="minor">
              <a:schemeClr val="tx1"/>
            </a:fontRef>
          </p:style>
        </p:cxnSp>
        <p:sp>
          <p:nvSpPr>
            <p:cNvPr id="187" name="Oval 186"/>
            <p:cNvSpPr/>
            <p:nvPr/>
          </p:nvSpPr>
          <p:spPr>
            <a:xfrm>
              <a:off x="2258568" y="4736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002536" y="4736592"/>
              <a:ext cx="91439" cy="91439"/>
            </a:xfrm>
            <a:prstGeom prst="ellipse">
              <a:avLst/>
            </a:prstGeom>
            <a:solidFill>
              <a:schemeClr val="tx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88"/>
          <p:cNvGrpSpPr/>
          <p:nvPr/>
        </p:nvGrpSpPr>
        <p:grpSpPr>
          <a:xfrm>
            <a:off x="2902850" y="5854023"/>
            <a:ext cx="603504" cy="521208"/>
            <a:chOff x="420624" y="5879592"/>
            <a:chExt cx="603504" cy="521208"/>
          </a:xfrm>
          <a:solidFill>
            <a:schemeClr val="tx1"/>
          </a:solidFill>
        </p:grpSpPr>
        <p:sp>
          <p:nvSpPr>
            <p:cNvPr id="190" name="Rectangle 18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194" name="Oval 19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95"/>
          <p:cNvGrpSpPr/>
          <p:nvPr/>
        </p:nvGrpSpPr>
        <p:grpSpPr>
          <a:xfrm>
            <a:off x="2902850" y="5277951"/>
            <a:ext cx="603504" cy="521208"/>
            <a:chOff x="420624" y="5879592"/>
            <a:chExt cx="603504" cy="521208"/>
          </a:xfrm>
          <a:solidFill>
            <a:schemeClr val="tx1"/>
          </a:solidFill>
        </p:grpSpPr>
        <p:sp>
          <p:nvSpPr>
            <p:cNvPr id="197" name="Rectangle 19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02"/>
          <p:cNvGrpSpPr/>
          <p:nvPr/>
        </p:nvGrpSpPr>
        <p:grpSpPr>
          <a:xfrm>
            <a:off x="2902850" y="4701879"/>
            <a:ext cx="603504" cy="521208"/>
            <a:chOff x="420624" y="5879592"/>
            <a:chExt cx="603504" cy="521208"/>
          </a:xfrm>
          <a:solidFill>
            <a:schemeClr val="tx1"/>
          </a:solidFill>
        </p:grpSpPr>
        <p:sp>
          <p:nvSpPr>
            <p:cNvPr id="204" name="Rectangle 20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08" name="Oval 20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209"/>
          <p:cNvGrpSpPr/>
          <p:nvPr/>
        </p:nvGrpSpPr>
        <p:grpSpPr>
          <a:xfrm>
            <a:off x="2902850" y="4125807"/>
            <a:ext cx="603504" cy="521208"/>
            <a:chOff x="420624" y="5879592"/>
            <a:chExt cx="603504" cy="521208"/>
          </a:xfrm>
          <a:solidFill>
            <a:schemeClr val="tx1"/>
          </a:solidFill>
        </p:grpSpPr>
        <p:sp>
          <p:nvSpPr>
            <p:cNvPr id="211" name="Rectangle 210"/>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15" name="Oval 214"/>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16"/>
          <p:cNvGrpSpPr/>
          <p:nvPr/>
        </p:nvGrpSpPr>
        <p:grpSpPr>
          <a:xfrm>
            <a:off x="3616082" y="5854023"/>
            <a:ext cx="603504" cy="521208"/>
            <a:chOff x="420624" y="5879592"/>
            <a:chExt cx="603504" cy="521208"/>
          </a:xfrm>
          <a:solidFill>
            <a:schemeClr val="tx1"/>
          </a:solidFill>
        </p:grpSpPr>
        <p:sp>
          <p:nvSpPr>
            <p:cNvPr id="218" name="Rectangle 217"/>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0" name="Straight Connector 219"/>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22" name="Oval 22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223"/>
          <p:cNvGrpSpPr/>
          <p:nvPr/>
        </p:nvGrpSpPr>
        <p:grpSpPr>
          <a:xfrm>
            <a:off x="3616082" y="5277951"/>
            <a:ext cx="603504" cy="521208"/>
            <a:chOff x="420624" y="5879592"/>
            <a:chExt cx="603504" cy="521208"/>
          </a:xfrm>
          <a:solidFill>
            <a:schemeClr val="tx1"/>
          </a:solidFill>
        </p:grpSpPr>
        <p:sp>
          <p:nvSpPr>
            <p:cNvPr id="225" name="Rectangle 22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7" name="Straight Connector 22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29" name="Oval 22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30"/>
          <p:cNvGrpSpPr/>
          <p:nvPr/>
        </p:nvGrpSpPr>
        <p:grpSpPr>
          <a:xfrm>
            <a:off x="3616082" y="4701879"/>
            <a:ext cx="603504" cy="521208"/>
            <a:chOff x="420624" y="5879592"/>
            <a:chExt cx="603504" cy="521208"/>
          </a:xfrm>
          <a:solidFill>
            <a:schemeClr val="tx1"/>
          </a:solidFill>
        </p:grpSpPr>
        <p:sp>
          <p:nvSpPr>
            <p:cNvPr id="232" name="Rectangle 23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Connector 23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36" name="Oval 23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37"/>
          <p:cNvGrpSpPr/>
          <p:nvPr/>
        </p:nvGrpSpPr>
        <p:grpSpPr>
          <a:xfrm>
            <a:off x="3616082" y="4125807"/>
            <a:ext cx="603504" cy="521208"/>
            <a:chOff x="420624" y="5879592"/>
            <a:chExt cx="603504" cy="521208"/>
          </a:xfrm>
          <a:solidFill>
            <a:schemeClr val="tx1"/>
          </a:solidFill>
        </p:grpSpPr>
        <p:sp>
          <p:nvSpPr>
            <p:cNvPr id="239" name="Rectangle 23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1" name="Straight Connector 24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43" name="Oval 24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44"/>
          <p:cNvGrpSpPr/>
          <p:nvPr/>
        </p:nvGrpSpPr>
        <p:grpSpPr>
          <a:xfrm>
            <a:off x="3616082" y="3549735"/>
            <a:ext cx="603504" cy="521208"/>
            <a:chOff x="420624" y="5879592"/>
            <a:chExt cx="603504" cy="521208"/>
          </a:xfrm>
          <a:solidFill>
            <a:schemeClr val="tx1"/>
          </a:solidFill>
        </p:grpSpPr>
        <p:sp>
          <p:nvSpPr>
            <p:cNvPr id="246" name="Rectangle 24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8" name="Straight Connector 24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50" name="Oval 24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51"/>
          <p:cNvGrpSpPr/>
          <p:nvPr/>
        </p:nvGrpSpPr>
        <p:grpSpPr>
          <a:xfrm>
            <a:off x="4329314" y="5854023"/>
            <a:ext cx="603504" cy="521208"/>
            <a:chOff x="420624" y="5879592"/>
            <a:chExt cx="603504" cy="521208"/>
          </a:xfrm>
          <a:solidFill>
            <a:schemeClr val="tx1"/>
          </a:solidFill>
        </p:grpSpPr>
        <p:sp>
          <p:nvSpPr>
            <p:cNvPr id="253" name="Rectangle 25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5" name="Straight Connector 25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57" name="Oval 25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58"/>
          <p:cNvGrpSpPr/>
          <p:nvPr/>
        </p:nvGrpSpPr>
        <p:grpSpPr>
          <a:xfrm>
            <a:off x="4329314" y="5277951"/>
            <a:ext cx="603504" cy="521208"/>
            <a:chOff x="420624" y="5879592"/>
            <a:chExt cx="603504" cy="521208"/>
          </a:xfrm>
          <a:solidFill>
            <a:schemeClr val="tx1"/>
          </a:solidFill>
        </p:grpSpPr>
        <p:sp>
          <p:nvSpPr>
            <p:cNvPr id="260" name="Rectangle 25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2" name="Straight Connector 26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64" name="Oval 26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65"/>
          <p:cNvGrpSpPr/>
          <p:nvPr/>
        </p:nvGrpSpPr>
        <p:grpSpPr>
          <a:xfrm>
            <a:off x="4329314" y="4701879"/>
            <a:ext cx="603504" cy="521208"/>
            <a:chOff x="420624" y="5879592"/>
            <a:chExt cx="603504" cy="521208"/>
          </a:xfrm>
          <a:solidFill>
            <a:schemeClr val="tx1"/>
          </a:solidFill>
        </p:grpSpPr>
        <p:sp>
          <p:nvSpPr>
            <p:cNvPr id="267" name="Rectangle 26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9" name="Straight Connector 26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71" name="Oval 27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72"/>
          <p:cNvGrpSpPr/>
          <p:nvPr/>
        </p:nvGrpSpPr>
        <p:grpSpPr>
          <a:xfrm>
            <a:off x="4329314" y="4125807"/>
            <a:ext cx="603504" cy="521208"/>
            <a:chOff x="420624" y="5879592"/>
            <a:chExt cx="603504" cy="521208"/>
          </a:xfrm>
          <a:solidFill>
            <a:schemeClr val="tx1"/>
          </a:solidFill>
        </p:grpSpPr>
        <p:sp>
          <p:nvSpPr>
            <p:cNvPr id="274" name="Rectangle 27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6" name="Straight Connector 27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78" name="Oval 27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79"/>
          <p:cNvGrpSpPr/>
          <p:nvPr/>
        </p:nvGrpSpPr>
        <p:grpSpPr>
          <a:xfrm>
            <a:off x="4329314" y="3549735"/>
            <a:ext cx="603504" cy="521208"/>
            <a:chOff x="420624" y="5879592"/>
            <a:chExt cx="603504" cy="521208"/>
          </a:xfrm>
          <a:solidFill>
            <a:schemeClr val="tx1"/>
          </a:solidFill>
        </p:grpSpPr>
        <p:sp>
          <p:nvSpPr>
            <p:cNvPr id="281" name="Rectangle 280"/>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3" name="Straight Connector 282"/>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85" name="Oval 284"/>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86"/>
          <p:cNvGrpSpPr/>
          <p:nvPr/>
        </p:nvGrpSpPr>
        <p:grpSpPr>
          <a:xfrm>
            <a:off x="4329314" y="2973663"/>
            <a:ext cx="603504" cy="521208"/>
            <a:chOff x="420624" y="5879592"/>
            <a:chExt cx="603504" cy="521208"/>
          </a:xfrm>
          <a:solidFill>
            <a:schemeClr val="tx1"/>
          </a:solidFill>
        </p:grpSpPr>
        <p:sp>
          <p:nvSpPr>
            <p:cNvPr id="288" name="Rectangle 287"/>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0" name="Straight Connector 289"/>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92" name="Oval 29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93"/>
          <p:cNvGrpSpPr/>
          <p:nvPr/>
        </p:nvGrpSpPr>
        <p:grpSpPr>
          <a:xfrm>
            <a:off x="5042546" y="5854023"/>
            <a:ext cx="603504" cy="521208"/>
            <a:chOff x="420624" y="5879592"/>
            <a:chExt cx="603504" cy="521208"/>
          </a:xfrm>
          <a:solidFill>
            <a:schemeClr val="tx1"/>
          </a:solidFill>
        </p:grpSpPr>
        <p:sp>
          <p:nvSpPr>
            <p:cNvPr id="295" name="Rectangle 29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7" name="Straight Connector 29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99" name="Oval 29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00"/>
          <p:cNvGrpSpPr/>
          <p:nvPr/>
        </p:nvGrpSpPr>
        <p:grpSpPr>
          <a:xfrm>
            <a:off x="5042546" y="5277951"/>
            <a:ext cx="603504" cy="521208"/>
            <a:chOff x="420624" y="5879592"/>
            <a:chExt cx="603504" cy="521208"/>
          </a:xfrm>
          <a:solidFill>
            <a:schemeClr val="tx1"/>
          </a:solidFill>
        </p:grpSpPr>
        <p:sp>
          <p:nvSpPr>
            <p:cNvPr id="302" name="Rectangle 30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4" name="Straight Connector 30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06" name="Oval 30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307"/>
          <p:cNvGrpSpPr/>
          <p:nvPr/>
        </p:nvGrpSpPr>
        <p:grpSpPr>
          <a:xfrm>
            <a:off x="5042546" y="4701879"/>
            <a:ext cx="603504" cy="521208"/>
            <a:chOff x="420624" y="5879592"/>
            <a:chExt cx="603504" cy="521208"/>
          </a:xfrm>
          <a:solidFill>
            <a:schemeClr val="tx1"/>
          </a:solidFill>
        </p:grpSpPr>
        <p:sp>
          <p:nvSpPr>
            <p:cNvPr id="309" name="Rectangle 30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1" name="Straight Connector 31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13" name="Oval 31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314"/>
          <p:cNvGrpSpPr/>
          <p:nvPr/>
        </p:nvGrpSpPr>
        <p:grpSpPr>
          <a:xfrm>
            <a:off x="5042546" y="4125807"/>
            <a:ext cx="603504" cy="521208"/>
            <a:chOff x="420624" y="5879592"/>
            <a:chExt cx="603504" cy="521208"/>
          </a:xfrm>
          <a:solidFill>
            <a:schemeClr val="tx1"/>
          </a:solidFill>
        </p:grpSpPr>
        <p:sp>
          <p:nvSpPr>
            <p:cNvPr id="316" name="Rectangle 31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8" name="Straight Connector 31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20" name="Oval 31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21"/>
          <p:cNvGrpSpPr/>
          <p:nvPr/>
        </p:nvGrpSpPr>
        <p:grpSpPr>
          <a:xfrm>
            <a:off x="5042546" y="3549735"/>
            <a:ext cx="603504" cy="521208"/>
            <a:chOff x="420624" y="5879592"/>
            <a:chExt cx="603504" cy="521208"/>
          </a:xfrm>
          <a:solidFill>
            <a:schemeClr val="tx1"/>
          </a:solidFill>
        </p:grpSpPr>
        <p:sp>
          <p:nvSpPr>
            <p:cNvPr id="323" name="Rectangle 32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5" name="Straight Connector 32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28"/>
          <p:cNvGrpSpPr/>
          <p:nvPr/>
        </p:nvGrpSpPr>
        <p:grpSpPr>
          <a:xfrm>
            <a:off x="5042546" y="2973663"/>
            <a:ext cx="603504" cy="521208"/>
            <a:chOff x="420624" y="5879592"/>
            <a:chExt cx="603504" cy="521208"/>
          </a:xfrm>
          <a:solidFill>
            <a:schemeClr val="tx1"/>
          </a:solidFill>
        </p:grpSpPr>
        <p:sp>
          <p:nvSpPr>
            <p:cNvPr id="330" name="Rectangle 32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Connector 33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34" name="Oval 33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335"/>
          <p:cNvGrpSpPr/>
          <p:nvPr/>
        </p:nvGrpSpPr>
        <p:grpSpPr>
          <a:xfrm>
            <a:off x="5042546" y="2397591"/>
            <a:ext cx="603504" cy="521208"/>
            <a:chOff x="420624" y="5879592"/>
            <a:chExt cx="603504" cy="521208"/>
          </a:xfrm>
          <a:solidFill>
            <a:schemeClr val="tx1"/>
          </a:solidFill>
        </p:grpSpPr>
        <p:sp>
          <p:nvSpPr>
            <p:cNvPr id="337" name="Rectangle 33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9" name="Straight Connector 33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41" name="Oval 34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342"/>
          <p:cNvGrpSpPr/>
          <p:nvPr/>
        </p:nvGrpSpPr>
        <p:grpSpPr>
          <a:xfrm>
            <a:off x="5755778" y="5854034"/>
            <a:ext cx="603504" cy="521208"/>
            <a:chOff x="420624" y="5879592"/>
            <a:chExt cx="603504" cy="521208"/>
          </a:xfrm>
          <a:solidFill>
            <a:schemeClr val="tx1"/>
          </a:solidFill>
        </p:grpSpPr>
        <p:sp>
          <p:nvSpPr>
            <p:cNvPr id="344" name="Rectangle 34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6" name="Straight Connector 34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48" name="Oval 34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349"/>
          <p:cNvGrpSpPr/>
          <p:nvPr/>
        </p:nvGrpSpPr>
        <p:grpSpPr>
          <a:xfrm>
            <a:off x="5755778" y="5277962"/>
            <a:ext cx="603504" cy="521208"/>
            <a:chOff x="420624" y="5879592"/>
            <a:chExt cx="603504" cy="521208"/>
          </a:xfrm>
          <a:solidFill>
            <a:schemeClr val="tx1"/>
          </a:solidFill>
        </p:grpSpPr>
        <p:sp>
          <p:nvSpPr>
            <p:cNvPr id="351" name="Rectangle 350"/>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3" name="Straight Connector 352"/>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55" name="Oval 354"/>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356"/>
          <p:cNvGrpSpPr/>
          <p:nvPr/>
        </p:nvGrpSpPr>
        <p:grpSpPr>
          <a:xfrm>
            <a:off x="5755778" y="4701890"/>
            <a:ext cx="603504" cy="521208"/>
            <a:chOff x="420624" y="5879592"/>
            <a:chExt cx="603504" cy="521208"/>
          </a:xfrm>
          <a:solidFill>
            <a:schemeClr val="tx1"/>
          </a:solidFill>
        </p:grpSpPr>
        <p:sp>
          <p:nvSpPr>
            <p:cNvPr id="358" name="Rectangle 357"/>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0" name="Straight Connector 359"/>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62" name="Oval 36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363"/>
          <p:cNvGrpSpPr/>
          <p:nvPr/>
        </p:nvGrpSpPr>
        <p:grpSpPr>
          <a:xfrm>
            <a:off x="5755778" y="4125818"/>
            <a:ext cx="603504" cy="521208"/>
            <a:chOff x="420624" y="5879592"/>
            <a:chExt cx="603504" cy="521208"/>
          </a:xfrm>
          <a:solidFill>
            <a:schemeClr val="tx1"/>
          </a:solidFill>
        </p:grpSpPr>
        <p:sp>
          <p:nvSpPr>
            <p:cNvPr id="365" name="Rectangle 36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7" name="Straight Connector 36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69" name="Oval 36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370"/>
          <p:cNvGrpSpPr/>
          <p:nvPr/>
        </p:nvGrpSpPr>
        <p:grpSpPr>
          <a:xfrm>
            <a:off x="5755778" y="3549746"/>
            <a:ext cx="603504" cy="521208"/>
            <a:chOff x="420624" y="5879592"/>
            <a:chExt cx="603504" cy="521208"/>
          </a:xfrm>
          <a:solidFill>
            <a:schemeClr val="tx1"/>
          </a:solidFill>
        </p:grpSpPr>
        <p:sp>
          <p:nvSpPr>
            <p:cNvPr id="372" name="Rectangle 37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4" name="Straight Connector 37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76" name="Oval 37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377"/>
          <p:cNvGrpSpPr/>
          <p:nvPr/>
        </p:nvGrpSpPr>
        <p:grpSpPr>
          <a:xfrm>
            <a:off x="5755778" y="2973674"/>
            <a:ext cx="603504" cy="521208"/>
            <a:chOff x="420624" y="5879592"/>
            <a:chExt cx="603504" cy="521208"/>
          </a:xfrm>
          <a:solidFill>
            <a:schemeClr val="tx1"/>
          </a:solidFill>
        </p:grpSpPr>
        <p:sp>
          <p:nvSpPr>
            <p:cNvPr id="379" name="Rectangle 37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1" name="Straight Connector 38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83" name="Oval 38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384"/>
          <p:cNvGrpSpPr/>
          <p:nvPr/>
        </p:nvGrpSpPr>
        <p:grpSpPr>
          <a:xfrm>
            <a:off x="5755778" y="2397602"/>
            <a:ext cx="603504" cy="521208"/>
            <a:chOff x="420624" y="5879592"/>
            <a:chExt cx="603504" cy="521208"/>
          </a:xfrm>
          <a:solidFill>
            <a:schemeClr val="tx1"/>
          </a:solidFill>
        </p:grpSpPr>
        <p:sp>
          <p:nvSpPr>
            <p:cNvPr id="386" name="Rectangle 38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8" name="Straight Connector 38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90" name="Oval 38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391"/>
          <p:cNvGrpSpPr/>
          <p:nvPr/>
        </p:nvGrpSpPr>
        <p:grpSpPr>
          <a:xfrm>
            <a:off x="5755778" y="1821519"/>
            <a:ext cx="603504" cy="521208"/>
            <a:chOff x="420624" y="5879592"/>
            <a:chExt cx="603504" cy="521208"/>
          </a:xfrm>
          <a:solidFill>
            <a:schemeClr val="tx1"/>
          </a:solidFill>
        </p:grpSpPr>
        <p:sp>
          <p:nvSpPr>
            <p:cNvPr id="393" name="Rectangle 39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5" name="Straight Connector 39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97" name="Oval 39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403"/>
          <p:cNvGrpSpPr/>
          <p:nvPr/>
        </p:nvGrpSpPr>
        <p:grpSpPr>
          <a:xfrm>
            <a:off x="6469010" y="5854023"/>
            <a:ext cx="603504" cy="521208"/>
            <a:chOff x="420624" y="5879592"/>
            <a:chExt cx="603504" cy="521208"/>
          </a:xfrm>
          <a:solidFill>
            <a:schemeClr val="tx1"/>
          </a:solidFill>
        </p:grpSpPr>
        <p:sp>
          <p:nvSpPr>
            <p:cNvPr id="405" name="Rectangle 40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7" name="Straight Connector 40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09" name="Oval 40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410"/>
          <p:cNvGrpSpPr/>
          <p:nvPr/>
        </p:nvGrpSpPr>
        <p:grpSpPr>
          <a:xfrm>
            <a:off x="6469010" y="5277951"/>
            <a:ext cx="603504" cy="521208"/>
            <a:chOff x="420624" y="5879592"/>
            <a:chExt cx="603504" cy="521208"/>
          </a:xfrm>
          <a:solidFill>
            <a:schemeClr val="tx1"/>
          </a:solidFill>
        </p:grpSpPr>
        <p:sp>
          <p:nvSpPr>
            <p:cNvPr id="412" name="Rectangle 41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4" name="Straight Connector 41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16" name="Oval 41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417"/>
          <p:cNvGrpSpPr/>
          <p:nvPr/>
        </p:nvGrpSpPr>
        <p:grpSpPr>
          <a:xfrm>
            <a:off x="6469010" y="4701879"/>
            <a:ext cx="603504" cy="521208"/>
            <a:chOff x="420624" y="5879592"/>
            <a:chExt cx="603504" cy="521208"/>
          </a:xfrm>
          <a:solidFill>
            <a:schemeClr val="tx1"/>
          </a:solidFill>
        </p:grpSpPr>
        <p:sp>
          <p:nvSpPr>
            <p:cNvPr id="419" name="Rectangle 41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1" name="Straight Connector 42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23" name="Oval 42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424"/>
          <p:cNvGrpSpPr/>
          <p:nvPr/>
        </p:nvGrpSpPr>
        <p:grpSpPr>
          <a:xfrm>
            <a:off x="6469010" y="4125807"/>
            <a:ext cx="603504" cy="521208"/>
            <a:chOff x="420624" y="5879592"/>
            <a:chExt cx="603504" cy="521208"/>
          </a:xfrm>
          <a:solidFill>
            <a:schemeClr val="tx1"/>
          </a:solidFill>
        </p:grpSpPr>
        <p:sp>
          <p:nvSpPr>
            <p:cNvPr id="426" name="Rectangle 42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8" name="Straight Connector 42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30" name="Oval 42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431"/>
          <p:cNvGrpSpPr/>
          <p:nvPr/>
        </p:nvGrpSpPr>
        <p:grpSpPr>
          <a:xfrm>
            <a:off x="6469010" y="3549735"/>
            <a:ext cx="603504" cy="521208"/>
            <a:chOff x="420624" y="5879592"/>
            <a:chExt cx="603504" cy="521208"/>
          </a:xfrm>
          <a:solidFill>
            <a:schemeClr val="tx1"/>
          </a:solidFill>
        </p:grpSpPr>
        <p:sp>
          <p:nvSpPr>
            <p:cNvPr id="433" name="Rectangle 43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5" name="Straight Connector 43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37" name="Oval 43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438"/>
          <p:cNvGrpSpPr/>
          <p:nvPr/>
        </p:nvGrpSpPr>
        <p:grpSpPr>
          <a:xfrm>
            <a:off x="6469010" y="2973663"/>
            <a:ext cx="603504" cy="521208"/>
            <a:chOff x="420624" y="5879592"/>
            <a:chExt cx="603504" cy="521208"/>
          </a:xfrm>
          <a:solidFill>
            <a:schemeClr val="tx1"/>
          </a:solidFill>
        </p:grpSpPr>
        <p:sp>
          <p:nvSpPr>
            <p:cNvPr id="440" name="Rectangle 43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2" name="Straight Connector 44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44" name="Oval 44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445"/>
          <p:cNvGrpSpPr/>
          <p:nvPr/>
        </p:nvGrpSpPr>
        <p:grpSpPr>
          <a:xfrm>
            <a:off x="6469010" y="2397591"/>
            <a:ext cx="603504" cy="521208"/>
            <a:chOff x="420624" y="5879592"/>
            <a:chExt cx="603504" cy="521208"/>
          </a:xfrm>
          <a:solidFill>
            <a:schemeClr val="tx1"/>
          </a:solidFill>
        </p:grpSpPr>
        <p:sp>
          <p:nvSpPr>
            <p:cNvPr id="447" name="Rectangle 44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9" name="Straight Connector 44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51" name="Oval 45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452"/>
          <p:cNvGrpSpPr/>
          <p:nvPr/>
        </p:nvGrpSpPr>
        <p:grpSpPr>
          <a:xfrm>
            <a:off x="6469010" y="1821519"/>
            <a:ext cx="603504" cy="521208"/>
            <a:chOff x="420624" y="5879592"/>
            <a:chExt cx="603504" cy="521208"/>
          </a:xfrm>
          <a:solidFill>
            <a:schemeClr val="tx1"/>
          </a:solidFill>
        </p:grpSpPr>
        <p:sp>
          <p:nvSpPr>
            <p:cNvPr id="454" name="Rectangle 45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6" name="Straight Connector 45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58" name="Oval 45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0" name="Rectangle 459"/>
          <p:cNvSpPr/>
          <p:nvPr/>
        </p:nvSpPr>
        <p:spPr>
          <a:xfrm>
            <a:off x="2765690" y="3522303"/>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135</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1" name="Rectangle 460"/>
          <p:cNvSpPr/>
          <p:nvPr/>
        </p:nvSpPr>
        <p:spPr>
          <a:xfrm>
            <a:off x="735722" y="4089231"/>
            <a:ext cx="652743"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97</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2" name="Rectangle 461"/>
          <p:cNvSpPr/>
          <p:nvPr/>
        </p:nvSpPr>
        <p:spPr>
          <a:xfrm>
            <a:off x="1448954" y="4692735"/>
            <a:ext cx="652743"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85</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3" name="Rectangle 462"/>
          <p:cNvSpPr/>
          <p:nvPr/>
        </p:nvSpPr>
        <p:spPr>
          <a:xfrm>
            <a:off x="2052458" y="4089231"/>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111</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4" name="Rectangle 463"/>
          <p:cNvSpPr/>
          <p:nvPr/>
        </p:nvSpPr>
        <p:spPr>
          <a:xfrm>
            <a:off x="3478922" y="2946236"/>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180</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5" name="Rectangle 464"/>
          <p:cNvSpPr/>
          <p:nvPr/>
        </p:nvSpPr>
        <p:spPr>
          <a:xfrm>
            <a:off x="4192154" y="2370159"/>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201</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466" name="Rectangle 465"/>
          <p:cNvSpPr/>
          <p:nvPr/>
        </p:nvSpPr>
        <p:spPr>
          <a:xfrm>
            <a:off x="4905386" y="1794087"/>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242</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grpSp>
        <p:nvGrpSpPr>
          <p:cNvPr id="93" name="Group 342"/>
          <p:cNvGrpSpPr/>
          <p:nvPr/>
        </p:nvGrpSpPr>
        <p:grpSpPr>
          <a:xfrm>
            <a:off x="7182242" y="5854023"/>
            <a:ext cx="603504" cy="521208"/>
            <a:chOff x="420624" y="5879592"/>
            <a:chExt cx="603504" cy="521208"/>
          </a:xfrm>
          <a:solidFill>
            <a:schemeClr val="tx1"/>
          </a:solidFill>
        </p:grpSpPr>
        <p:sp>
          <p:nvSpPr>
            <p:cNvPr id="350" name="Rectangle 34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4" name="Straight Connector 36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378" name="Oval 37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391"/>
          <p:cNvGrpSpPr/>
          <p:nvPr/>
        </p:nvGrpSpPr>
        <p:grpSpPr>
          <a:xfrm>
            <a:off x="7182242" y="5277951"/>
            <a:ext cx="603504" cy="521208"/>
            <a:chOff x="420624" y="5879592"/>
            <a:chExt cx="603504" cy="521208"/>
          </a:xfrm>
          <a:solidFill>
            <a:schemeClr val="tx1"/>
          </a:solidFill>
        </p:grpSpPr>
        <p:sp>
          <p:nvSpPr>
            <p:cNvPr id="404" name="Rectangle 40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8" name="Straight Connector 41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32" name="Oval 43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445"/>
          <p:cNvGrpSpPr/>
          <p:nvPr/>
        </p:nvGrpSpPr>
        <p:grpSpPr>
          <a:xfrm>
            <a:off x="7182242" y="4701879"/>
            <a:ext cx="603504" cy="521208"/>
            <a:chOff x="420624" y="5879592"/>
            <a:chExt cx="603504" cy="521208"/>
          </a:xfrm>
          <a:solidFill>
            <a:schemeClr val="tx1"/>
          </a:solidFill>
        </p:grpSpPr>
        <p:sp>
          <p:nvSpPr>
            <p:cNvPr id="453" name="Rectangle 45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46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8" name="Straight Connector 46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70" name="Oval 46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471"/>
          <p:cNvGrpSpPr/>
          <p:nvPr/>
        </p:nvGrpSpPr>
        <p:grpSpPr>
          <a:xfrm>
            <a:off x="7182242" y="4125807"/>
            <a:ext cx="603504" cy="521208"/>
            <a:chOff x="420624" y="5879592"/>
            <a:chExt cx="603504" cy="521208"/>
          </a:xfrm>
          <a:solidFill>
            <a:schemeClr val="tx1"/>
          </a:solidFill>
        </p:grpSpPr>
        <p:sp>
          <p:nvSpPr>
            <p:cNvPr id="473" name="Rectangle 47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5" name="Straight Connector 47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77" name="Oval 47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478"/>
          <p:cNvGrpSpPr/>
          <p:nvPr/>
        </p:nvGrpSpPr>
        <p:grpSpPr>
          <a:xfrm>
            <a:off x="7182242" y="3549735"/>
            <a:ext cx="603504" cy="521208"/>
            <a:chOff x="420624" y="5879592"/>
            <a:chExt cx="603504" cy="521208"/>
          </a:xfrm>
          <a:solidFill>
            <a:schemeClr val="tx1"/>
          </a:solidFill>
        </p:grpSpPr>
        <p:sp>
          <p:nvSpPr>
            <p:cNvPr id="480" name="Rectangle 479"/>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2" name="Straight Connector 481"/>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84" name="Oval 483"/>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485"/>
          <p:cNvGrpSpPr/>
          <p:nvPr/>
        </p:nvGrpSpPr>
        <p:grpSpPr>
          <a:xfrm>
            <a:off x="7182242" y="2973663"/>
            <a:ext cx="603504" cy="521208"/>
            <a:chOff x="420624" y="5879592"/>
            <a:chExt cx="603504" cy="521208"/>
          </a:xfrm>
          <a:solidFill>
            <a:schemeClr val="tx1"/>
          </a:solidFill>
        </p:grpSpPr>
        <p:sp>
          <p:nvSpPr>
            <p:cNvPr id="487" name="Rectangle 486"/>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9" name="Straight Connector 488"/>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91" name="Oval 490"/>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492"/>
          <p:cNvGrpSpPr/>
          <p:nvPr/>
        </p:nvGrpSpPr>
        <p:grpSpPr>
          <a:xfrm>
            <a:off x="7182242" y="2397591"/>
            <a:ext cx="603504" cy="521208"/>
            <a:chOff x="420624" y="5879592"/>
            <a:chExt cx="603504" cy="521208"/>
          </a:xfrm>
          <a:solidFill>
            <a:schemeClr val="tx1"/>
          </a:solidFill>
        </p:grpSpPr>
        <p:sp>
          <p:nvSpPr>
            <p:cNvPr id="494" name="Rectangle 493"/>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6" name="Straight Connector 49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498" name="Oval 497"/>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499"/>
          <p:cNvGrpSpPr/>
          <p:nvPr/>
        </p:nvGrpSpPr>
        <p:grpSpPr>
          <a:xfrm>
            <a:off x="7182242" y="1821519"/>
            <a:ext cx="603504" cy="521208"/>
            <a:chOff x="420624" y="5879592"/>
            <a:chExt cx="603504" cy="521208"/>
          </a:xfrm>
          <a:solidFill>
            <a:schemeClr val="tx1"/>
          </a:solidFill>
        </p:grpSpPr>
        <p:sp>
          <p:nvSpPr>
            <p:cNvPr id="501" name="Rectangle 500"/>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3" name="Straight Connector 502"/>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05" name="Oval 504"/>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505"/>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506"/>
          <p:cNvGrpSpPr/>
          <p:nvPr/>
        </p:nvGrpSpPr>
        <p:grpSpPr>
          <a:xfrm>
            <a:off x="7182242" y="1245447"/>
            <a:ext cx="603504" cy="521208"/>
            <a:chOff x="420624" y="5879592"/>
            <a:chExt cx="603504" cy="521208"/>
          </a:xfrm>
          <a:solidFill>
            <a:schemeClr val="tx1"/>
          </a:solidFill>
        </p:grpSpPr>
        <p:sp>
          <p:nvSpPr>
            <p:cNvPr id="508" name="Rectangle 507"/>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0" name="Straight Connector 509"/>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12" name="Oval 511"/>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4" name="Rectangle 513"/>
          <p:cNvSpPr/>
          <p:nvPr/>
        </p:nvSpPr>
        <p:spPr>
          <a:xfrm>
            <a:off x="6331850" y="1218015"/>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283</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grpSp>
        <p:nvGrpSpPr>
          <p:cNvPr id="109" name="Group 445"/>
          <p:cNvGrpSpPr/>
          <p:nvPr/>
        </p:nvGrpSpPr>
        <p:grpSpPr>
          <a:xfrm>
            <a:off x="7895474" y="5854023"/>
            <a:ext cx="603504" cy="521208"/>
            <a:chOff x="420624" y="5879592"/>
            <a:chExt cx="603504" cy="521208"/>
          </a:xfrm>
          <a:solidFill>
            <a:schemeClr val="tx1"/>
          </a:solidFill>
        </p:grpSpPr>
        <p:sp>
          <p:nvSpPr>
            <p:cNvPr id="472" name="Rectangle 47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6" name="Straight Connector 485"/>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00" name="Oval 49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514"/>
          <p:cNvGrpSpPr/>
          <p:nvPr/>
        </p:nvGrpSpPr>
        <p:grpSpPr>
          <a:xfrm>
            <a:off x="7895474" y="5277951"/>
            <a:ext cx="603504" cy="521208"/>
            <a:chOff x="420624" y="5879592"/>
            <a:chExt cx="603504" cy="521208"/>
          </a:xfrm>
          <a:solidFill>
            <a:schemeClr val="tx1"/>
          </a:solidFill>
        </p:grpSpPr>
        <p:sp>
          <p:nvSpPr>
            <p:cNvPr id="516" name="Rectangle 51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8" name="Straight Connector 51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20" name="Oval 51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521"/>
          <p:cNvGrpSpPr/>
          <p:nvPr/>
        </p:nvGrpSpPr>
        <p:grpSpPr>
          <a:xfrm>
            <a:off x="7895474" y="4701879"/>
            <a:ext cx="603504" cy="521208"/>
            <a:chOff x="420624" y="5879592"/>
            <a:chExt cx="603504" cy="521208"/>
          </a:xfrm>
          <a:solidFill>
            <a:schemeClr val="tx1"/>
          </a:solidFill>
        </p:grpSpPr>
        <p:sp>
          <p:nvSpPr>
            <p:cNvPr id="523" name="Rectangle 52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5" name="Straight Connector 52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27" name="Oval 52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Oval 52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1" name="Rectangle 530"/>
          <p:cNvSpPr/>
          <p:nvPr/>
        </p:nvSpPr>
        <p:spPr>
          <a:xfrm>
            <a:off x="6990504" y="641943"/>
            <a:ext cx="886782"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322</a:t>
            </a:r>
            <a:endParaRPr lang="en-US" sz="3600" b="1" cap="none" spc="0" dirty="0">
              <a:ln w="17780" cmpd="sng">
                <a:solidFill>
                  <a:srgbClr val="FFFFFF"/>
                </a:solidFill>
                <a:prstDash val="solid"/>
                <a:miter lim="800000"/>
              </a:ln>
              <a:effectLst>
                <a:outerShdw blurRad="50800" algn="tl" rotWithShape="0">
                  <a:srgbClr val="000000"/>
                </a:outerShdw>
              </a:effectLst>
            </a:endParaRPr>
          </a:p>
        </p:txBody>
      </p:sp>
      <p:sp>
        <p:nvSpPr>
          <p:cNvPr id="515" name="Rectangle 514"/>
          <p:cNvSpPr/>
          <p:nvPr/>
        </p:nvSpPr>
        <p:spPr>
          <a:xfrm>
            <a:off x="7800292" y="645319"/>
            <a:ext cx="990977" cy="646331"/>
          </a:xfrm>
          <a:prstGeom prst="rect">
            <a:avLst/>
          </a:prstGeom>
          <a:noFill/>
        </p:spPr>
        <p:txBody>
          <a:bodyPr wrap="none" lIns="91440" tIns="45720" rIns="91440" bIns="45720">
            <a:spAutoFit/>
          </a:bodyPr>
          <a:lstStyle/>
          <a:p>
            <a:pPr algn="ctr"/>
            <a:r>
              <a:rPr lang="en-US" sz="3600" b="1" cap="none" spc="0" dirty="0" smtClean="0">
                <a:ln w="17780" cmpd="sng">
                  <a:solidFill>
                    <a:srgbClr val="FFFFFF"/>
                  </a:solidFill>
                  <a:prstDash val="solid"/>
                  <a:miter lim="800000"/>
                </a:ln>
                <a:effectLst>
                  <a:outerShdw blurRad="50800" algn="tl" rotWithShape="0">
                    <a:srgbClr val="000000"/>
                  </a:outerShdw>
                </a:effectLst>
              </a:rPr>
              <a:t>301 </a:t>
            </a:r>
            <a:endParaRPr lang="en-US" sz="4400" b="1" cap="none" spc="0" dirty="0">
              <a:ln w="17780" cmpd="sng">
                <a:solidFill>
                  <a:srgbClr val="FFFFFF"/>
                </a:solidFill>
                <a:prstDash val="solid"/>
                <a:miter lim="800000"/>
              </a:ln>
              <a:latin typeface="Arial Black" pitchFamily="34" charset="0"/>
            </a:endParaRPr>
          </a:p>
        </p:txBody>
      </p:sp>
      <p:sp>
        <p:nvSpPr>
          <p:cNvPr id="529" name="TextBox 528"/>
          <p:cNvSpPr txBox="1"/>
          <p:nvPr/>
        </p:nvSpPr>
        <p:spPr>
          <a:xfrm>
            <a:off x="734678" y="6354135"/>
            <a:ext cx="7901274" cy="369332"/>
          </a:xfrm>
          <a:prstGeom prst="rect">
            <a:avLst/>
          </a:prstGeom>
          <a:noFill/>
        </p:spPr>
        <p:txBody>
          <a:bodyPr wrap="square" rtlCol="0">
            <a:spAutoFit/>
          </a:bodyPr>
          <a:lstStyle/>
          <a:p>
            <a:r>
              <a:rPr lang="en-US" dirty="0" smtClean="0"/>
              <a:t> 2003   2004     2005     2006     2007     2008     2009     2010     2011     2012    </a:t>
            </a:r>
            <a:r>
              <a:rPr lang="en-US" dirty="0"/>
              <a:t>2013</a:t>
            </a:r>
          </a:p>
        </p:txBody>
      </p:sp>
      <p:sp>
        <p:nvSpPr>
          <p:cNvPr id="534" name="Rectangle 533"/>
          <p:cNvSpPr/>
          <p:nvPr/>
        </p:nvSpPr>
        <p:spPr>
          <a:xfrm>
            <a:off x="8595316" y="45757"/>
            <a:ext cx="548634" cy="365756"/>
          </a:xfrm>
          <a:prstGeom prst="rect">
            <a:avLst/>
          </a:prstGeom>
          <a:noFill/>
        </p:spPr>
        <p:txBody>
          <a:bodyPr wrap="none" lIns="91440" tIns="45720" rIns="91440" bIns="45720" rtlCol="0" anchor="ctr">
            <a:spAutoFit/>
          </a:bodyPr>
          <a:lstStyle/>
          <a:p>
            <a:pPr algn="ctr"/>
            <a:endParaRPr lang="en-US" sz="3600" b="1" cap="none" spc="0" dirty="0" smtClean="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530" name="TextBox 529"/>
          <p:cNvSpPr txBox="1"/>
          <p:nvPr/>
        </p:nvSpPr>
        <p:spPr>
          <a:xfrm>
            <a:off x="476056" y="6594182"/>
            <a:ext cx="242374" cy="230832"/>
          </a:xfrm>
          <a:prstGeom prst="rect">
            <a:avLst/>
          </a:prstGeom>
          <a:noFill/>
        </p:spPr>
        <p:txBody>
          <a:bodyPr wrap="none" rtlCol="0">
            <a:spAutoFit/>
          </a:bodyPr>
          <a:lstStyle/>
          <a:p>
            <a:r>
              <a:rPr lang="en-US" sz="900" b="1" dirty="0"/>
              <a:t>7</a:t>
            </a:r>
          </a:p>
        </p:txBody>
      </p:sp>
      <p:sp>
        <p:nvSpPr>
          <p:cNvPr id="113" name="Rectangle 112"/>
          <p:cNvSpPr/>
          <p:nvPr/>
        </p:nvSpPr>
        <p:spPr>
          <a:xfrm>
            <a:off x="7917605" y="1152600"/>
            <a:ext cx="928459" cy="646331"/>
          </a:xfrm>
          <a:prstGeom prst="rect">
            <a:avLst/>
          </a:prstGeom>
        </p:spPr>
        <p:txBody>
          <a:bodyPr wrap="none">
            <a:spAutoFit/>
          </a:bodyPr>
          <a:lstStyle/>
          <a:p>
            <a:pPr algn="ctr"/>
            <a:r>
              <a:rPr lang="en-US" b="1" dirty="0" smtClean="0">
                <a:ln w="17780" cmpd="sng">
                  <a:solidFill>
                    <a:srgbClr val="FFFFFF"/>
                  </a:solidFill>
                  <a:prstDash val="solid"/>
                  <a:miter lim="800000"/>
                </a:ln>
                <a:latin typeface="Arial Black" pitchFamily="34" charset="0"/>
              </a:rPr>
              <a:t>As of </a:t>
            </a:r>
          </a:p>
          <a:p>
            <a:pPr algn="ctr"/>
            <a:r>
              <a:rPr lang="en-US" b="1" dirty="0" smtClean="0">
                <a:ln w="17780" cmpd="sng">
                  <a:solidFill>
                    <a:srgbClr val="FFFFFF"/>
                  </a:solidFill>
                  <a:prstDash val="solid"/>
                  <a:miter lim="800000"/>
                </a:ln>
                <a:latin typeface="Arial Black" pitchFamily="34" charset="0"/>
              </a:rPr>
              <a:t>1/7/14</a:t>
            </a:r>
            <a:endParaRPr lang="en-US" sz="4800" b="1" dirty="0">
              <a:ln w="17780" cmpd="sng">
                <a:solidFill>
                  <a:srgbClr val="FFFFFF"/>
                </a:solidFill>
                <a:prstDash val="solid"/>
                <a:miter lim="800000"/>
              </a:ln>
              <a:latin typeface="Arial Black" pitchFamily="34" charset="0"/>
            </a:endParaRPr>
          </a:p>
        </p:txBody>
      </p:sp>
      <p:grpSp>
        <p:nvGrpSpPr>
          <p:cNvPr id="446" name="Group 445"/>
          <p:cNvGrpSpPr/>
          <p:nvPr/>
        </p:nvGrpSpPr>
        <p:grpSpPr>
          <a:xfrm>
            <a:off x="7906348" y="4139390"/>
            <a:ext cx="603504" cy="521208"/>
            <a:chOff x="420624" y="5879592"/>
            <a:chExt cx="603504" cy="521208"/>
          </a:xfrm>
          <a:solidFill>
            <a:schemeClr val="tx1"/>
          </a:solidFill>
        </p:grpSpPr>
        <p:sp>
          <p:nvSpPr>
            <p:cNvPr id="535" name="Rectangle 534"/>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7" name="Straight Connector 536"/>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38" name="Straight Connector 537"/>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39" name="Oval 538"/>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1" name="Group 514"/>
          <p:cNvGrpSpPr/>
          <p:nvPr/>
        </p:nvGrpSpPr>
        <p:grpSpPr>
          <a:xfrm>
            <a:off x="7906348" y="3563318"/>
            <a:ext cx="603504" cy="521208"/>
            <a:chOff x="420624" y="5879592"/>
            <a:chExt cx="603504" cy="521208"/>
          </a:xfrm>
          <a:solidFill>
            <a:schemeClr val="tx1"/>
          </a:solidFill>
        </p:grpSpPr>
        <p:sp>
          <p:nvSpPr>
            <p:cNvPr id="542" name="Rectangle 541"/>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4" name="Straight Connector 543"/>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46" name="Oval 545"/>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8" name="Group 514"/>
          <p:cNvGrpSpPr/>
          <p:nvPr/>
        </p:nvGrpSpPr>
        <p:grpSpPr>
          <a:xfrm>
            <a:off x="7895472" y="2976880"/>
            <a:ext cx="603504" cy="521208"/>
            <a:chOff x="420624" y="5879592"/>
            <a:chExt cx="603504" cy="521208"/>
          </a:xfrm>
          <a:solidFill>
            <a:schemeClr val="tx1"/>
          </a:solidFill>
        </p:grpSpPr>
        <p:sp>
          <p:nvSpPr>
            <p:cNvPr id="549" name="Rectangle 548"/>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1" name="Straight Connector 550"/>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53" name="Oval 552"/>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5" name="Group 514"/>
          <p:cNvGrpSpPr/>
          <p:nvPr/>
        </p:nvGrpSpPr>
        <p:grpSpPr>
          <a:xfrm>
            <a:off x="7885011" y="2397591"/>
            <a:ext cx="603504" cy="521208"/>
            <a:chOff x="420624" y="5879592"/>
            <a:chExt cx="603504" cy="521208"/>
          </a:xfrm>
          <a:solidFill>
            <a:schemeClr val="tx1"/>
          </a:solidFill>
        </p:grpSpPr>
        <p:sp>
          <p:nvSpPr>
            <p:cNvPr id="556" name="Rectangle 555"/>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8" name="Straight Connector 557"/>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59" name="Straight Connector 558"/>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60" name="Oval 559"/>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560"/>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2" name="Group 514"/>
          <p:cNvGrpSpPr/>
          <p:nvPr/>
        </p:nvGrpSpPr>
        <p:grpSpPr>
          <a:xfrm>
            <a:off x="7885010" y="1836556"/>
            <a:ext cx="603504" cy="521208"/>
            <a:chOff x="420624" y="5879592"/>
            <a:chExt cx="603504" cy="521208"/>
          </a:xfrm>
          <a:solidFill>
            <a:schemeClr val="tx1"/>
          </a:solidFill>
        </p:grpSpPr>
        <p:sp>
          <p:nvSpPr>
            <p:cNvPr id="563" name="Rectangle 562"/>
            <p:cNvSpPr/>
            <p:nvPr/>
          </p:nvSpPr>
          <p:spPr>
            <a:xfrm>
              <a:off x="420624" y="5998464"/>
              <a:ext cx="603504" cy="402336"/>
            </a:xfrm>
            <a:prstGeom prst="rect">
              <a:avLst/>
            </a:prstGeom>
            <a:grp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p:cNvSpPr/>
            <p:nvPr/>
          </p:nvSpPr>
          <p:spPr>
            <a:xfrm>
              <a:off x="676656"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5" name="Straight Connector 564"/>
            <p:cNvCxnSpPr/>
            <p:nvPr/>
          </p:nvCxnSpPr>
          <p:spPr>
            <a:xfrm>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flipH="1">
              <a:off x="420624" y="5998464"/>
              <a:ext cx="603504" cy="402336"/>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567" name="Oval 566"/>
            <p:cNvSpPr/>
            <p:nvPr/>
          </p:nvSpPr>
          <p:spPr>
            <a:xfrm>
              <a:off x="804672"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567"/>
            <p:cNvSpPr/>
            <p:nvPr/>
          </p:nvSpPr>
          <p:spPr>
            <a:xfrm>
              <a:off x="548640" y="5879592"/>
              <a:ext cx="91439" cy="91439"/>
            </a:xfrm>
            <a:prstGeom prst="ellipse">
              <a:avLst/>
            </a:prstGeom>
            <a:grp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4867917"/>
      </p:ext>
    </p:extLst>
  </p:cSld>
  <p:clrMapOvr>
    <a:masterClrMapping/>
  </p:clrMapOvr>
  <mc:AlternateContent xmlns:mc="http://schemas.openxmlformats.org/markup-compatibility/2006" xmlns:p14="http://schemas.microsoft.com/office/powerpoint/2010/main">
    <mc:Choice Requires="p14">
      <p:transition spd="slow" p14:dur="1750" advClick="0" advTm="4000">
        <p:fad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3000"/>
                                  </p:stCondLst>
                                  <p:endCondLst>
                                    <p:cond evt="begin" delay="0">
                                      <p:tn val="5"/>
                                    </p:cond>
                                  </p:endCondLst>
                                  <p:childTnLst>
                                    <p:set>
                                      <p:cBhvr>
                                        <p:cTn id="6"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5861" y="330037"/>
            <a:ext cx="3200400" cy="18912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smtClean="0">
                <a:cs typeface="Arial" charset="0"/>
              </a:rPr>
              <a:t>Preventing Suicide</a:t>
            </a:r>
          </a:p>
          <a:p>
            <a:pPr algn="l"/>
            <a:r>
              <a:rPr lang="en-US" sz="1600" b="1" dirty="0" smtClean="0">
                <a:cs typeface="Arial" charset="0"/>
              </a:rPr>
              <a:t>(Exercise 2, 5 min) </a:t>
            </a:r>
          </a:p>
        </p:txBody>
      </p:sp>
      <p:pic>
        <p:nvPicPr>
          <p:cNvPr id="31" name="Picture 2" descr="http://usarmy.vo.llnwd.net/e2/c/images/2012/08/27/261799/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29722">
            <a:off x="3640324" y="1108202"/>
            <a:ext cx="5335443" cy="303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1"/>
          <p:cNvSpPr txBox="1">
            <a:spLocks/>
          </p:cNvSpPr>
          <p:nvPr/>
        </p:nvSpPr>
        <p:spPr>
          <a:xfrm>
            <a:off x="227463" y="2209800"/>
            <a:ext cx="3352800" cy="2667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mj-lt"/>
              <a:buAutoNum type="arabicParenR"/>
            </a:pPr>
            <a:r>
              <a:rPr lang="en-US" sz="1800" b="1" dirty="0" smtClean="0"/>
              <a:t>Describe at least five efforts the </a:t>
            </a:r>
            <a:r>
              <a:rPr lang="en-US" sz="1800" b="1" dirty="0"/>
              <a:t>Army </a:t>
            </a:r>
            <a:r>
              <a:rPr lang="en-US" sz="1800" b="1" dirty="0" smtClean="0"/>
              <a:t>is doing to promote suicide prevention.</a:t>
            </a:r>
            <a:endParaRPr lang="en-US" sz="1800" b="1" dirty="0"/>
          </a:p>
          <a:p>
            <a:pPr marL="342900" indent="-342900" algn="l">
              <a:buFont typeface="+mj-lt"/>
              <a:buAutoNum type="arabicParenR"/>
            </a:pPr>
            <a:endParaRPr lang="en-US" sz="1800" b="1" dirty="0" smtClean="0"/>
          </a:p>
          <a:p>
            <a:pPr marL="342900" indent="-342900" algn="l">
              <a:buFont typeface="+mj-lt"/>
              <a:buAutoNum type="arabicParenR"/>
            </a:pPr>
            <a:r>
              <a:rPr lang="en-US" sz="1800" b="1" dirty="0" smtClean="0"/>
              <a:t>Describe at least five efforts your </a:t>
            </a:r>
            <a:r>
              <a:rPr lang="en-US" sz="1800" b="1" dirty="0"/>
              <a:t>unit </a:t>
            </a:r>
            <a:r>
              <a:rPr lang="en-US" sz="1800" b="1" dirty="0" smtClean="0"/>
              <a:t>is doing to promote suicide prevention.</a:t>
            </a:r>
            <a:endParaRPr lang="en-US" sz="1800" b="1" dirty="0"/>
          </a:p>
          <a:p>
            <a:pPr marL="342900" indent="-342900" algn="l">
              <a:buFont typeface="+mj-lt"/>
              <a:buAutoNum type="arabicParenR"/>
            </a:pPr>
            <a:endParaRPr lang="en-US" sz="1800" b="1" dirty="0" smtClean="0"/>
          </a:p>
          <a:p>
            <a:pPr marL="342900" indent="-342900" algn="l">
              <a:buFont typeface="+mj-lt"/>
              <a:buAutoNum type="arabicParenR"/>
            </a:pPr>
            <a:r>
              <a:rPr lang="en-US" sz="1800" b="1" dirty="0" smtClean="0"/>
              <a:t>Describe at least three things you as junior leaders and first line supervisors can do to prevent suicides, specifically in your unit or organization.</a:t>
            </a:r>
            <a:endParaRPr lang="en-US" sz="1800" b="1" dirty="0"/>
          </a:p>
          <a:p>
            <a:pPr algn="l"/>
            <a:endParaRPr lang="en-US" sz="1600" b="1" dirty="0" smtClean="0">
              <a:cs typeface="Arial" charset="0"/>
            </a:endParaRPr>
          </a:p>
        </p:txBody>
      </p:sp>
      <p:pic>
        <p:nvPicPr>
          <p:cNvPr id="33" name="Picture 6" descr="http://usarmy.vo.llnwd.net/e2/c/images/2012/12/13/275958/siz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33635">
            <a:off x="3822395" y="4102764"/>
            <a:ext cx="1635740" cy="229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6056" y="6594182"/>
            <a:ext cx="242374" cy="230832"/>
          </a:xfrm>
          <a:prstGeom prst="rect">
            <a:avLst/>
          </a:prstGeom>
          <a:noFill/>
        </p:spPr>
        <p:txBody>
          <a:bodyPr wrap="none" rtlCol="0">
            <a:spAutoFit/>
          </a:bodyPr>
          <a:lstStyle/>
          <a:p>
            <a:r>
              <a:rPr lang="en-US" sz="900" b="1" dirty="0" smtClean="0"/>
              <a:t>8</a:t>
            </a:r>
            <a:endParaRPr lang="en-US" sz="900" b="1" dirty="0"/>
          </a:p>
        </p:txBody>
      </p:sp>
    </p:spTree>
    <p:extLst>
      <p:ext uri="{BB962C8B-B14F-4D97-AF65-F5344CB8AC3E}">
        <p14:creationId xmlns:p14="http://schemas.microsoft.com/office/powerpoint/2010/main" val="299511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6097" y="351537"/>
            <a:ext cx="4114800" cy="18912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cs typeface="Arial" charset="0"/>
              </a:rPr>
              <a:t>ACE-SI</a:t>
            </a:r>
          </a:p>
          <a:p>
            <a:pPr algn="l"/>
            <a:r>
              <a:rPr lang="en-US" sz="2800" b="1" dirty="0"/>
              <a:t>What can junior leaders and first line supervisors do to prevent suicide</a:t>
            </a:r>
            <a:r>
              <a:rPr lang="en-US" sz="2800" b="1" dirty="0" smtClean="0"/>
              <a:t>?</a:t>
            </a:r>
            <a:endParaRPr lang="en-US" sz="2800" dirty="0"/>
          </a:p>
        </p:txBody>
      </p:sp>
      <p:sp>
        <p:nvSpPr>
          <p:cNvPr id="32" name="Title 1"/>
          <p:cNvSpPr txBox="1">
            <a:spLocks/>
          </p:cNvSpPr>
          <p:nvPr/>
        </p:nvSpPr>
        <p:spPr>
          <a:xfrm>
            <a:off x="4571999" y="2667000"/>
            <a:ext cx="3886200" cy="312020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lvl="0" indent="-285750" algn="l">
              <a:buFont typeface="Arial" pitchFamily="34" charset="0"/>
              <a:buChar char="•"/>
            </a:pPr>
            <a:r>
              <a:rPr lang="en-US" sz="1800" b="1" dirty="0"/>
              <a:t>Know your Soldiers so you know when behavior changes.</a:t>
            </a:r>
            <a:endParaRPr lang="en-US" sz="1800" dirty="0"/>
          </a:p>
          <a:p>
            <a:pPr marL="285750" lvl="0" indent="-285750" algn="l">
              <a:buFont typeface="Arial" pitchFamily="34" charset="0"/>
              <a:buChar char="•"/>
            </a:pPr>
            <a:endParaRPr lang="en-US" sz="1800" b="1" dirty="0" smtClean="0"/>
          </a:p>
          <a:p>
            <a:pPr marL="285750" lvl="0" indent="-285750" algn="l">
              <a:buFont typeface="Arial" pitchFamily="34" charset="0"/>
              <a:buChar char="•"/>
            </a:pPr>
            <a:r>
              <a:rPr lang="en-US" sz="1800" b="1" dirty="0" smtClean="0"/>
              <a:t>Create </a:t>
            </a:r>
            <a:r>
              <a:rPr lang="en-US" sz="1800" b="1" dirty="0"/>
              <a:t>a climate to encourage asking for help if needed.</a:t>
            </a:r>
            <a:endParaRPr lang="en-US" sz="1800" dirty="0"/>
          </a:p>
          <a:p>
            <a:pPr marL="285750" lvl="0" indent="-285750" algn="l">
              <a:buFont typeface="Arial" pitchFamily="34" charset="0"/>
              <a:buChar char="•"/>
            </a:pPr>
            <a:endParaRPr lang="en-US" sz="1800" b="1" dirty="0" smtClean="0"/>
          </a:p>
          <a:p>
            <a:pPr marL="285750" lvl="0" indent="-285750" algn="l">
              <a:buFont typeface="Arial" pitchFamily="34" charset="0"/>
              <a:buChar char="•"/>
            </a:pPr>
            <a:r>
              <a:rPr lang="en-US" sz="1800" b="1" dirty="0" smtClean="0"/>
              <a:t>Encourage </a:t>
            </a:r>
            <a:r>
              <a:rPr lang="en-US" sz="1800" b="1" dirty="0"/>
              <a:t>peer support (Battle Buddy). </a:t>
            </a:r>
            <a:endParaRPr lang="en-US" sz="1800" dirty="0"/>
          </a:p>
          <a:p>
            <a:pPr marL="285750" lvl="0" indent="-285750" algn="l">
              <a:buFont typeface="Arial" pitchFamily="34" charset="0"/>
              <a:buChar char="•"/>
            </a:pPr>
            <a:endParaRPr lang="en-US" sz="1800" b="1" dirty="0" smtClean="0"/>
          </a:p>
          <a:p>
            <a:pPr marL="285750" lvl="0" indent="-285750" algn="l">
              <a:buFont typeface="Arial" pitchFamily="34" charset="0"/>
              <a:buChar char="•"/>
            </a:pPr>
            <a:r>
              <a:rPr lang="en-US" sz="1800" b="1" dirty="0" smtClean="0"/>
              <a:t>Help </a:t>
            </a:r>
            <a:r>
              <a:rPr lang="en-US" sz="1800" b="1" dirty="0"/>
              <a:t>all your Soldiers integrate into the unit/organization</a:t>
            </a:r>
            <a:r>
              <a:rPr lang="en-US" sz="1800" b="1" dirty="0" smtClean="0"/>
              <a:t>.</a:t>
            </a:r>
            <a:endParaRPr lang="en-US" sz="1800" dirty="0"/>
          </a:p>
        </p:txBody>
      </p:sp>
      <p:sp>
        <p:nvSpPr>
          <p:cNvPr id="8" name="TextBox 7"/>
          <p:cNvSpPr txBox="1"/>
          <p:nvPr/>
        </p:nvSpPr>
        <p:spPr>
          <a:xfrm>
            <a:off x="476056" y="6594182"/>
            <a:ext cx="242374" cy="230832"/>
          </a:xfrm>
          <a:prstGeom prst="rect">
            <a:avLst/>
          </a:prstGeom>
          <a:noFill/>
        </p:spPr>
        <p:txBody>
          <a:bodyPr wrap="none" rtlCol="0">
            <a:spAutoFit/>
          </a:bodyPr>
          <a:lstStyle/>
          <a:p>
            <a:r>
              <a:rPr lang="en-US" sz="900" b="1" dirty="0" smtClean="0"/>
              <a:t>9</a:t>
            </a:r>
            <a:endParaRPr lang="en-US" sz="900" b="1" dirty="0"/>
          </a:p>
        </p:txBody>
      </p:sp>
      <p:pic>
        <p:nvPicPr>
          <p:cNvPr id="3" name="Picture 2" descr="http://usarmy.vo.llnwd.net/e2/-images/2011/03/01/100718/size0-army.mil-100718-2011-03-01-170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14178"/>
            <a:ext cx="2895600" cy="420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9441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F903626B8F954FAF1E251F94BBD8B6" ma:contentTypeVersion="12" ma:contentTypeDescription="Create a new document." ma:contentTypeScope="" ma:versionID="d37d0025f5ff77720b0c5189bf3c3d1f">
  <xsd:schema xmlns:xsd="http://www.w3.org/2001/XMLSchema" xmlns:xs="http://www.w3.org/2001/XMLSchema" xmlns:p="http://schemas.microsoft.com/office/2006/metadata/properties" xmlns:ns2="ab1b34c8-2596-4f21-bed1-f9460e9948d8" xmlns:ns3="99e5181a-78d3-4287-8b1f-507f32c260cc" targetNamespace="http://schemas.microsoft.com/office/2006/metadata/properties" ma:root="true" ma:fieldsID="7d39b03d9dd9d4030c4f92da56479c04" ns2:_="" ns3:_="">
    <xsd:import namespace="ab1b34c8-2596-4f21-bed1-f9460e9948d8"/>
    <xsd:import namespace="99e5181a-78d3-4287-8b1f-507f32c260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b34c8-2596-4f21-bed1-f9460e9948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e5181a-78d3-4287-8b1f-507f32c260c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873374-13EE-4C07-B1A5-CEE04DB2F825}"/>
</file>

<file path=customXml/itemProps2.xml><?xml version="1.0" encoding="utf-8"?>
<ds:datastoreItem xmlns:ds="http://schemas.openxmlformats.org/officeDocument/2006/customXml" ds:itemID="{C70FE851-9182-4521-8213-59596169F42F}">
  <ds:schemaRefs>
    <ds:schemaRef ds:uri="http://schemas.microsoft.com/sharepoint/v3/contenttype/forms"/>
  </ds:schemaRefs>
</ds:datastoreItem>
</file>

<file path=customXml/itemProps3.xml><?xml version="1.0" encoding="utf-8"?>
<ds:datastoreItem xmlns:ds="http://schemas.openxmlformats.org/officeDocument/2006/customXml" ds:itemID="{7AB8773D-EF05-4D47-8D55-B2D8144DBF4F}">
  <ds:schemaRefs>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purl.org/dc/terms/"/>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43873</TotalTime>
  <Words>5148</Words>
  <Application>Microsoft Office PowerPoint</Application>
  <PresentationFormat>On-screen Show (4:3)</PresentationFormat>
  <Paragraphs>1124</Paragraphs>
  <Slides>51</Slides>
  <Notes>51</Notes>
  <HiddenSlides>4</HiddenSlides>
  <MMClips>3</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 ACE-SI Ask, Care, Escort- Suicide Intervention Course (Army First Line Leaders, Army Civilian Supervisors, and Family Readiness Group Leaders)    U. S. Army Suicide Prevention Website: www.preventsuicide.army.mil  Military Crisis Line (National Suicide Prevention Lifeline)        800-273-TALK (8255) press 1 (text 838255)                    www.veteranscrisisline.net (online chat)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Bailey, Albert E. Jr.</dc:creator>
  <cp:lastModifiedBy>bauman1979</cp:lastModifiedBy>
  <cp:revision>998</cp:revision>
  <cp:lastPrinted>2013-11-15T17:51:53Z</cp:lastPrinted>
  <dcterms:created xsi:type="dcterms:W3CDTF">2013-04-09T20:30:14Z</dcterms:created>
  <dcterms:modified xsi:type="dcterms:W3CDTF">2014-05-09T23:42:19Z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0x010100EEF903626B8F954FAF1E251F94BBD8B6</vt:lpwstr>
  </property>
  <property fmtid="{D5CDD505-2E9C-101B-9397-08002B2CF9AE}" pid="3" name="ArticulateUseProject">
    <vt:lpwstr>1</vt:lpwstr>
  </property>
  <property fmtid="{D5CDD505-2E9C-101B-9397-08002B2CF9AE}" pid="4" name="ArticulatePath">
    <vt:lpwstr>ACE-SI DRAFT Slide Prestnatation 29 April Lesson Three, Two, One and Intro Ben</vt:lpwstr>
  </property>
  <property fmtid="{D5CDD505-2E9C-101B-9397-08002B2CF9AE}" pid="5" name="ArticulateGUID">
    <vt:lpwstr>19434A8D-57A5-42FC-BE55-1AB0E24CC3AD</vt:lpwstr>
  </property>
  <property fmtid="{D5CDD505-2E9C-101B-9397-08002B2CF9AE}" pid="6" name="ArticulateProjectFull">
    <vt:lpwstr>C:\Users\millerjudi\Documents\ASPP\Training\ACE-SI\FacilitatorGuide\New folder\4-Hour_ACE-SI_FacilitatorSlides(v1 6)_15Nov13.ppta</vt:lpwstr>
  </property>
</Properties>
</file>